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64" r:id="rId7"/>
    <p:sldId id="265" r:id="rId8"/>
    <p:sldId id="266" r:id="rId9"/>
    <p:sldId id="267" r:id="rId10"/>
    <p:sldId id="268" r:id="rId11"/>
    <p:sldId id="284" r:id="rId12"/>
    <p:sldId id="269" r:id="rId13"/>
    <p:sldId id="270" r:id="rId14"/>
    <p:sldId id="271" r:id="rId15"/>
    <p:sldId id="272" r:id="rId16"/>
    <p:sldId id="273" r:id="rId17"/>
    <p:sldId id="274" r:id="rId18"/>
    <p:sldId id="275" r:id="rId19"/>
    <p:sldId id="277" r:id="rId20"/>
    <p:sldId id="278" r:id="rId21"/>
    <p:sldId id="280" r:id="rId22"/>
    <p:sldId id="282" r:id="rId23"/>
    <p:sldId id="279" r:id="rId24"/>
    <p:sldId id="281"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sorterViewPr>
    <p:cViewPr>
      <p:scale>
        <a:sx n="100" d="100"/>
        <a:sy n="100" d="100"/>
      </p:scale>
      <p:origin x="0" y="-47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 Sundberg" userId="1d71ea0a-7c92-4115-b495-8455d5118531" providerId="ADAL" clId="{A9619FA7-B673-4581-B656-2EC58A6F36CA}"/>
    <pc:docChg chg="delSld modSld">
      <pc:chgData name="Karin Sundberg" userId="1d71ea0a-7c92-4115-b495-8455d5118531" providerId="ADAL" clId="{A9619FA7-B673-4581-B656-2EC58A6F36CA}" dt="2020-01-27T14:18:04.989" v="11" actId="20577"/>
      <pc:docMkLst>
        <pc:docMk/>
      </pc:docMkLst>
      <pc:sldChg chg="del">
        <pc:chgData name="Karin Sundberg" userId="1d71ea0a-7c92-4115-b495-8455d5118531" providerId="ADAL" clId="{A9619FA7-B673-4581-B656-2EC58A6F36CA}" dt="2020-01-27T14:15:32.127" v="0" actId="2696"/>
        <pc:sldMkLst>
          <pc:docMk/>
          <pc:sldMk cId="2745243785" sldId="259"/>
        </pc:sldMkLst>
      </pc:sldChg>
      <pc:sldChg chg="modSp">
        <pc:chgData name="Karin Sundberg" userId="1d71ea0a-7c92-4115-b495-8455d5118531" providerId="ADAL" clId="{A9619FA7-B673-4581-B656-2EC58A6F36CA}" dt="2020-01-27T14:16:22.177" v="1" actId="20577"/>
        <pc:sldMkLst>
          <pc:docMk/>
          <pc:sldMk cId="3696300055" sldId="269"/>
        </pc:sldMkLst>
        <pc:spChg chg="mod">
          <ac:chgData name="Karin Sundberg" userId="1d71ea0a-7c92-4115-b495-8455d5118531" providerId="ADAL" clId="{A9619FA7-B673-4581-B656-2EC58A6F36CA}" dt="2020-01-27T14:16:22.177" v="1" actId="20577"/>
          <ac:spMkLst>
            <pc:docMk/>
            <pc:sldMk cId="3696300055" sldId="269"/>
            <ac:spMk id="4" creationId="{F4EF63C6-FCD9-450E-83F8-D089BB898340}"/>
          </ac:spMkLst>
        </pc:spChg>
      </pc:sldChg>
      <pc:sldChg chg="modSp">
        <pc:chgData name="Karin Sundberg" userId="1d71ea0a-7c92-4115-b495-8455d5118531" providerId="ADAL" clId="{A9619FA7-B673-4581-B656-2EC58A6F36CA}" dt="2020-01-27T14:16:39.270" v="2" actId="20577"/>
        <pc:sldMkLst>
          <pc:docMk/>
          <pc:sldMk cId="1021147550" sldId="273"/>
        </pc:sldMkLst>
        <pc:spChg chg="mod">
          <ac:chgData name="Karin Sundberg" userId="1d71ea0a-7c92-4115-b495-8455d5118531" providerId="ADAL" clId="{A9619FA7-B673-4581-B656-2EC58A6F36CA}" dt="2020-01-27T14:16:39.270" v="2" actId="20577"/>
          <ac:spMkLst>
            <pc:docMk/>
            <pc:sldMk cId="1021147550" sldId="273"/>
            <ac:spMk id="4" creationId="{F4EF63C6-FCD9-450E-83F8-D089BB898340}"/>
          </ac:spMkLst>
        </pc:spChg>
      </pc:sldChg>
      <pc:sldChg chg="modSp">
        <pc:chgData name="Karin Sundberg" userId="1d71ea0a-7c92-4115-b495-8455d5118531" providerId="ADAL" clId="{A9619FA7-B673-4581-B656-2EC58A6F36CA}" dt="2020-01-27T14:16:54.484" v="3" actId="20577"/>
        <pc:sldMkLst>
          <pc:docMk/>
          <pc:sldMk cId="3442412805" sldId="277"/>
        </pc:sldMkLst>
        <pc:spChg chg="mod">
          <ac:chgData name="Karin Sundberg" userId="1d71ea0a-7c92-4115-b495-8455d5118531" providerId="ADAL" clId="{A9619FA7-B673-4581-B656-2EC58A6F36CA}" dt="2020-01-27T14:16:54.484" v="3" actId="20577"/>
          <ac:spMkLst>
            <pc:docMk/>
            <pc:sldMk cId="3442412805" sldId="277"/>
            <ac:spMk id="4" creationId="{F4EF63C6-FCD9-450E-83F8-D089BB898340}"/>
          </ac:spMkLst>
        </pc:spChg>
      </pc:sldChg>
      <pc:sldChg chg="modSp">
        <pc:chgData name="Karin Sundberg" userId="1d71ea0a-7c92-4115-b495-8455d5118531" providerId="ADAL" clId="{A9619FA7-B673-4581-B656-2EC58A6F36CA}" dt="2020-01-27T14:17:12.401" v="6" actId="20577"/>
        <pc:sldMkLst>
          <pc:docMk/>
          <pc:sldMk cId="1278194435" sldId="278"/>
        </pc:sldMkLst>
        <pc:spChg chg="mod">
          <ac:chgData name="Karin Sundberg" userId="1d71ea0a-7c92-4115-b495-8455d5118531" providerId="ADAL" clId="{A9619FA7-B673-4581-B656-2EC58A6F36CA}" dt="2020-01-27T14:17:12.401" v="6" actId="20577"/>
          <ac:spMkLst>
            <pc:docMk/>
            <pc:sldMk cId="1278194435" sldId="278"/>
            <ac:spMk id="4" creationId="{F4EF63C6-FCD9-450E-83F8-D089BB898340}"/>
          </ac:spMkLst>
        </pc:spChg>
      </pc:sldChg>
      <pc:sldChg chg="modSp">
        <pc:chgData name="Karin Sundberg" userId="1d71ea0a-7c92-4115-b495-8455d5118531" providerId="ADAL" clId="{A9619FA7-B673-4581-B656-2EC58A6F36CA}" dt="2020-01-27T14:18:04.989" v="11" actId="20577"/>
        <pc:sldMkLst>
          <pc:docMk/>
          <pc:sldMk cId="492563109" sldId="281"/>
        </pc:sldMkLst>
        <pc:spChg chg="mod">
          <ac:chgData name="Karin Sundberg" userId="1d71ea0a-7c92-4115-b495-8455d5118531" providerId="ADAL" clId="{A9619FA7-B673-4581-B656-2EC58A6F36CA}" dt="2020-01-27T14:18:04.989" v="11" actId="20577"/>
          <ac:spMkLst>
            <pc:docMk/>
            <pc:sldMk cId="492563109" sldId="281"/>
            <ac:spMk id="4" creationId="{F4EF63C6-FCD9-450E-83F8-D089BB8983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5C8FCE-41AF-4A54-B227-138FF7876F7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6E1B973-C6F4-401A-B383-3D5D149119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D8BE7AE-36CC-4D94-994F-16F36C4D7F52}"/>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DB4D2FFC-66E7-4250-AC70-0CE6A13D39D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BC69850-9E1D-4FFC-870C-38658476A936}"/>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368751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D97B68-1E14-47C1-BD6F-966C1B2980D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FFCBA27-3F57-4298-95E5-F607E883A9A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06DDF2F-5712-4870-8EA2-14586B24572D}"/>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9E952C41-2837-4890-8041-68E7BB5C4C1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87A635A-9FDD-4274-9906-24644B5678B4}"/>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135405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184594E-E88B-4E84-A148-641E857E01B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2DB0A11-9977-4702-8AB8-34AFBAE4FBC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07FECE-979D-42D7-971C-67B0EE297AC0}"/>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96415005-84DF-4B85-84C7-B744BE1F789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DCA86E9-E404-440A-BC7D-83F4CCF782ED}"/>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54625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CBC804-6374-4608-9F21-7304B3FDD5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6FE125-4F11-4BAF-934C-E69009B7AB9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788CEB-01AF-44F5-A8AA-99F66EFD421A}"/>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006356CE-67FC-49E2-BCF9-5B8ED04A43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CDE44E-58C3-4D3E-868E-C9281FBABAA9}"/>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824365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0DED5-BD41-4778-9D7C-BE1617D6483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A29F2ED-5E3C-4C3C-A2DC-BF7B0D8267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0A2629F-3CA2-4193-851A-0A7E3D5DD9F0}"/>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0B5ABAD3-10B7-46F7-B93D-1616FE5095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F917BB0-23ED-4D3A-91BC-CA617DB5FF8B}"/>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156554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AA982-F10D-418B-BF90-7A64ACE1A05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FA193F4-438D-4FFE-9ED0-039629A5AA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5CF55E7-3265-46A7-BB15-9AA9CAE7580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13A5EFF-6DE9-4912-99A5-F6D7092D93C7}"/>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6" name="Platshållare för sidfot 5">
            <a:extLst>
              <a:ext uri="{FF2B5EF4-FFF2-40B4-BE49-F238E27FC236}">
                <a16:creationId xmlns:a16="http://schemas.microsoft.com/office/drawing/2014/main" id="{97BEC819-F9BC-475E-845B-DA8129EBFE0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F3FC043-9B91-434D-B364-C06D19103F23}"/>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351886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4AA754-8B92-41B7-A86D-8AC6F23DD2D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6AF3725-F20D-4125-A563-587CE68B43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A3ADCD5-2639-4A45-B5F1-4D382083FE6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A68F891-C91D-42F8-9393-3C037C9B3B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18022B6-5494-4EF9-811B-6D90C806772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543CA82-A08F-4032-9763-F100835287E1}"/>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8" name="Platshållare för sidfot 7">
            <a:extLst>
              <a:ext uri="{FF2B5EF4-FFF2-40B4-BE49-F238E27FC236}">
                <a16:creationId xmlns:a16="http://schemas.microsoft.com/office/drawing/2014/main" id="{5ED11D76-A721-4445-8B17-396E369AC19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740EADB-779F-4491-8DC1-8D7F2894D8B9}"/>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9728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805DA5-C2BB-4CE2-97F5-3F55D1C8BBA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5C84CAD-D3E3-4C2A-867D-5372959AD344}"/>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4" name="Platshållare för sidfot 3">
            <a:extLst>
              <a:ext uri="{FF2B5EF4-FFF2-40B4-BE49-F238E27FC236}">
                <a16:creationId xmlns:a16="http://schemas.microsoft.com/office/drawing/2014/main" id="{D711AC7B-F304-4662-AA75-C0B93DD5E51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C8D2415-D7BD-471B-B36C-AF123212F90C}"/>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138432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182FF1D-CDD9-474A-9474-C5B1736A26C4}"/>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3" name="Platshållare för sidfot 2">
            <a:extLst>
              <a:ext uri="{FF2B5EF4-FFF2-40B4-BE49-F238E27FC236}">
                <a16:creationId xmlns:a16="http://schemas.microsoft.com/office/drawing/2014/main" id="{BC073AA0-9AEB-4286-A939-02C19CD0B93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7B3E208-1B91-48AC-BDD0-51084F1D161A}"/>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131863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1B52CB-05AA-46F4-87D8-36EB030BFE4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D95CF48-154E-43A5-8E06-ED820348A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50084F3-A4F4-432F-8261-3F8F3BDC2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6039BF-88A9-4C06-B566-1FE6F66318A4}"/>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6" name="Platshållare för sidfot 5">
            <a:extLst>
              <a:ext uri="{FF2B5EF4-FFF2-40B4-BE49-F238E27FC236}">
                <a16:creationId xmlns:a16="http://schemas.microsoft.com/office/drawing/2014/main" id="{22A5E93F-C027-415D-A0F3-4B342E6C4DA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D65FB13-63D1-467C-B13D-158F1530EAE2}"/>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380631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FFD08A-BFC2-441B-9F90-86A0293EAC8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CD8F4FB-25D9-4A57-9274-FF92412F2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978CDBA-E591-4F28-BBC9-E2AA99096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2EB3F33-362C-4434-BA03-8A9207737376}"/>
              </a:ext>
            </a:extLst>
          </p:cNvPr>
          <p:cNvSpPr>
            <a:spLocks noGrp="1"/>
          </p:cNvSpPr>
          <p:nvPr>
            <p:ph type="dt" sz="half" idx="10"/>
          </p:nvPr>
        </p:nvSpPr>
        <p:spPr/>
        <p:txBody>
          <a:bodyPr/>
          <a:lstStyle/>
          <a:p>
            <a:fld id="{435FFEF1-CF96-4035-81A1-F12422CB63EB}" type="datetimeFigureOut">
              <a:rPr lang="sv-SE" smtClean="0"/>
              <a:t>2020-01-27</a:t>
            </a:fld>
            <a:endParaRPr lang="sv-SE"/>
          </a:p>
        </p:txBody>
      </p:sp>
      <p:sp>
        <p:nvSpPr>
          <p:cNvPr id="6" name="Platshållare för sidfot 5">
            <a:extLst>
              <a:ext uri="{FF2B5EF4-FFF2-40B4-BE49-F238E27FC236}">
                <a16:creationId xmlns:a16="http://schemas.microsoft.com/office/drawing/2014/main" id="{EFB185E4-2BFF-4B16-8FC4-7311FDA73F0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D7A9E83-A342-40E6-BA97-47C962246B7F}"/>
              </a:ext>
            </a:extLst>
          </p:cNvPr>
          <p:cNvSpPr>
            <a:spLocks noGrp="1"/>
          </p:cNvSpPr>
          <p:nvPr>
            <p:ph type="sldNum" sz="quarter" idx="12"/>
          </p:nvPr>
        </p:nvSpPr>
        <p:spPr/>
        <p:txBody>
          <a:bodyPr/>
          <a:lstStyle/>
          <a:p>
            <a:fld id="{A8993FCE-9BB6-4AD1-B826-DCCCD951C715}" type="slidenum">
              <a:rPr lang="sv-SE" smtClean="0"/>
              <a:t>‹#›</a:t>
            </a:fld>
            <a:endParaRPr lang="sv-SE"/>
          </a:p>
        </p:txBody>
      </p:sp>
    </p:spTree>
    <p:extLst>
      <p:ext uri="{BB962C8B-B14F-4D97-AF65-F5344CB8AC3E}">
        <p14:creationId xmlns:p14="http://schemas.microsoft.com/office/powerpoint/2010/main" val="227115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DBD1A80-7478-423D-8396-E786E4BF3D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DB63378-D730-4531-9366-E7BE4A4FC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8CE3821-1896-49E4-9E5E-D87C7922B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FFEF1-CF96-4035-81A1-F12422CB63EB}" type="datetimeFigureOut">
              <a:rPr lang="sv-SE" smtClean="0"/>
              <a:t>2020-01-27</a:t>
            </a:fld>
            <a:endParaRPr lang="sv-SE"/>
          </a:p>
        </p:txBody>
      </p:sp>
      <p:sp>
        <p:nvSpPr>
          <p:cNvPr id="5" name="Platshållare för sidfot 4">
            <a:extLst>
              <a:ext uri="{FF2B5EF4-FFF2-40B4-BE49-F238E27FC236}">
                <a16:creationId xmlns:a16="http://schemas.microsoft.com/office/drawing/2014/main" id="{ABC1D260-8A75-4CBE-9142-84E6F806A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F180A85-773B-47A9-ABB0-E31FD71BBC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93FCE-9BB6-4AD1-B826-DCCCD951C715}" type="slidenum">
              <a:rPr lang="sv-SE" smtClean="0"/>
              <a:t>‹#›</a:t>
            </a:fld>
            <a:endParaRPr lang="sv-SE"/>
          </a:p>
        </p:txBody>
      </p:sp>
    </p:spTree>
    <p:extLst>
      <p:ext uri="{BB962C8B-B14F-4D97-AF65-F5344CB8AC3E}">
        <p14:creationId xmlns:p14="http://schemas.microsoft.com/office/powerpoint/2010/main" val="3772255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943DC0-4CF0-41F4-82FF-5BDACD9B4A48}"/>
              </a:ext>
            </a:extLst>
          </p:cNvPr>
          <p:cNvSpPr>
            <a:spLocks noGrp="1"/>
          </p:cNvSpPr>
          <p:nvPr>
            <p:ph type="ctrTitle"/>
          </p:nvPr>
        </p:nvSpPr>
        <p:spPr>
          <a:xfrm>
            <a:off x="2414491" y="2498157"/>
            <a:ext cx="6775508" cy="2387600"/>
          </a:xfrm>
        </p:spPr>
        <p:txBody>
          <a:bodyPr/>
          <a:lstStyle/>
          <a:p>
            <a:pPr algn="l"/>
            <a:r>
              <a:rPr lang="sv-SE" dirty="0">
                <a:latin typeface="Aharoni" panose="02010803020104030203" pitchFamily="2" charset="-79"/>
                <a:cs typeface="Aharoni" panose="02010803020104030203" pitchFamily="2" charset="-79"/>
              </a:rPr>
              <a:t>Nu ska vi ha</a:t>
            </a:r>
            <a:br>
              <a:rPr lang="sv-SE" dirty="0">
                <a:latin typeface="Aharoni" panose="02010803020104030203" pitchFamily="2" charset="-79"/>
                <a:cs typeface="Aharoni" panose="02010803020104030203" pitchFamily="2" charset="-79"/>
              </a:rPr>
            </a:br>
            <a:r>
              <a:rPr lang="sv-SE" dirty="0">
                <a:latin typeface="Aharoni" panose="02010803020104030203" pitchFamily="2" charset="-79"/>
                <a:cs typeface="Aharoni" panose="02010803020104030203" pitchFamily="2" charset="-79"/>
              </a:rPr>
              <a:t>tävling!</a:t>
            </a:r>
          </a:p>
        </p:txBody>
      </p:sp>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Tree>
    <p:extLst>
      <p:ext uri="{BB962C8B-B14F-4D97-AF65-F5344CB8AC3E}">
        <p14:creationId xmlns:p14="http://schemas.microsoft.com/office/powerpoint/2010/main" val="2537456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710333"/>
          </a:xfrm>
        </p:spPr>
        <p:txBody>
          <a:bodyPr>
            <a:noAutofit/>
          </a:bodyPr>
          <a:lstStyle/>
          <a:p>
            <a:pPr algn="l"/>
            <a:br>
              <a:rPr lang="sv-SE" sz="2000" b="1" dirty="0"/>
            </a:br>
            <a:r>
              <a:rPr lang="sv-SE" sz="3200" b="1" dirty="0"/>
              <a:t>Portdomare</a:t>
            </a:r>
            <a:br>
              <a:rPr lang="sv-SE" sz="3200" b="1" dirty="0"/>
            </a:br>
            <a:r>
              <a:rPr lang="sv-SE" sz="3200" b="1" dirty="0"/>
              <a:t> </a:t>
            </a:r>
            <a:br>
              <a:rPr lang="sv-SE" sz="2000" dirty="0"/>
            </a:br>
            <a:r>
              <a:rPr lang="sv-SE" sz="1600" dirty="0"/>
              <a:t>•Portdomare utses av portdomarchefen</a:t>
            </a:r>
            <a:br>
              <a:rPr lang="sv-SE" sz="1600" dirty="0"/>
            </a:br>
            <a:r>
              <a:rPr lang="sv-SE" sz="1600" dirty="0"/>
              <a:t>•Portdomarens huvudsakliga uppgift är att vara domare.</a:t>
            </a:r>
            <a:br>
              <a:rPr lang="sv-SE" sz="1600" dirty="0"/>
            </a:br>
            <a:r>
              <a:rPr lang="sv-SE" sz="1600" dirty="0"/>
              <a:t>•Eventuell diskning skall dokumenteras i portdomarprotokoll/kort med nr </a:t>
            </a:r>
            <a:r>
              <a:rPr lang="sv-SE" sz="1600" dirty="0" err="1"/>
              <a:t>pååkare</a:t>
            </a:r>
            <a:r>
              <a:rPr lang="sv-SE" sz="1600" dirty="0"/>
              <a:t>, diskningsorsak och nr på port / portar som felas. Portdomare får </a:t>
            </a:r>
            <a:r>
              <a:rPr lang="sv-SE" sz="1600" dirty="0" err="1"/>
              <a:t>endastmeddela</a:t>
            </a:r>
            <a:r>
              <a:rPr lang="sv-SE" sz="1600" dirty="0"/>
              <a:t> diskvalifikation till tävlingsledningen.</a:t>
            </a:r>
            <a:br>
              <a:rPr lang="sv-SE" sz="1600" dirty="0"/>
            </a:br>
            <a:r>
              <a:rPr lang="sv-SE" sz="1600" dirty="0"/>
              <a:t>•Tävlande skall diskas, om hen inte har passerat portarna korrekt med bådaskidspetsarna och båda fötterna. Tävlande diskas inte, om denne förlorar </a:t>
            </a:r>
            <a:r>
              <a:rPr lang="sv-SE" sz="1600" dirty="0" err="1"/>
              <a:t>sinskida</a:t>
            </a:r>
            <a:r>
              <a:rPr lang="sv-SE" sz="1600" dirty="0"/>
              <a:t> i banan, utan att begå ett fel. </a:t>
            </a:r>
            <a:br>
              <a:rPr lang="sv-SE" sz="1600" dirty="0"/>
            </a:br>
            <a:r>
              <a:rPr lang="sv-SE" sz="1600" dirty="0"/>
              <a:t>(Se Tävlingsregler Alpint § 635) Dvs alternativt om hen förlorat en skida, att skidans spets åker den till tänkta vägen</a:t>
            </a:r>
            <a:br>
              <a:rPr lang="sv-SE" sz="1600" dirty="0"/>
            </a:br>
            <a:r>
              <a:rPr lang="sv-SE" sz="1600" dirty="0"/>
              <a:t>•Tävlande får inte motta någon form av hjälp under loppet.</a:t>
            </a:r>
            <a:br>
              <a:rPr lang="sv-SE" sz="1600" dirty="0"/>
            </a:br>
            <a:br>
              <a:rPr lang="sv-SE" sz="1600" dirty="0"/>
            </a:br>
            <a:r>
              <a:rPr lang="sv-SE" sz="1600" dirty="0"/>
              <a:t>• På ev. fråga från tävlande under åket har portdomaren rätt att välja </a:t>
            </a:r>
            <a:r>
              <a:rPr lang="sv-SE" sz="1600" dirty="0" err="1"/>
              <a:t>mellanendast</a:t>
            </a:r>
            <a:r>
              <a:rPr lang="sv-SE" sz="1600" dirty="0"/>
              <a:t> två svar: "fortsätt" - då den tävlande passerat på rätt sätt - </a:t>
            </a:r>
            <a:r>
              <a:rPr lang="sv-SE" sz="1600" dirty="0" err="1"/>
              <a:t>och"tillbaka</a:t>
            </a:r>
            <a:r>
              <a:rPr lang="sv-SE" sz="1600" dirty="0"/>
              <a:t>" - då den tävlande passerat på felaktigt sätt och </a:t>
            </a:r>
            <a:r>
              <a:rPr lang="sv-SE" sz="1600" dirty="0" err="1"/>
              <a:t>riskerardiskvalifikation</a:t>
            </a:r>
            <a:r>
              <a:rPr lang="sv-SE" sz="1600" dirty="0"/>
              <a:t>.</a:t>
            </a:r>
            <a:br>
              <a:rPr lang="sv-SE" sz="1600" dirty="0"/>
            </a:br>
            <a:r>
              <a:rPr lang="sv-SE" sz="1600" dirty="0"/>
              <a:t>•Portdomaren skall vara placerad så denna har bra överblick över ”sina” </a:t>
            </a:r>
            <a:r>
              <a:rPr lang="sv-SE" sz="1600" dirty="0" err="1"/>
              <a:t>portar,oftast</a:t>
            </a:r>
            <a:r>
              <a:rPr lang="sv-SE" sz="1600" dirty="0"/>
              <a:t> kan en placering ovanför eller nedanför portarna vara bäst. </a:t>
            </a:r>
            <a:r>
              <a:rPr lang="sv-SE" sz="1600" dirty="0" err="1"/>
              <a:t>Portdomarenfår</a:t>
            </a:r>
            <a:r>
              <a:rPr lang="sv-SE" sz="1600" dirty="0"/>
              <a:t> inte skymma sikten för de tävlande.</a:t>
            </a:r>
            <a:br>
              <a:rPr lang="sv-SE" sz="1600" dirty="0"/>
            </a:br>
            <a:r>
              <a:rPr lang="sv-SE" sz="1600" dirty="0"/>
              <a:t>•Portdomaren skall hålla obehöriga borta, vänligen men bestämt.</a:t>
            </a:r>
            <a:br>
              <a:rPr lang="sv-SE" sz="1600" dirty="0"/>
            </a:br>
            <a:r>
              <a:rPr lang="sv-SE" sz="1600" dirty="0"/>
              <a:t>•Om en av de tävlande vill ha ett omåk så meddelar åkaren direkt tillportdomaren.</a:t>
            </a:r>
            <a:br>
              <a:rPr lang="sv-SE" sz="1600" dirty="0"/>
            </a:br>
            <a:r>
              <a:rPr lang="sv-SE" sz="1600" dirty="0"/>
              <a:t>•Portdomaren får under inga omständigheter lämna sin plats under pågåendetävling utan att ha varit i kontakt med portdomarchefen, för att ordna ersättare.</a:t>
            </a:r>
            <a:br>
              <a:rPr lang="sv-SE" sz="1600" dirty="0"/>
            </a:br>
            <a:r>
              <a:rPr lang="sv-SE" sz="1600" dirty="0"/>
              <a:t>•Portdomaren ska stå till juryns förfogande tills protesttiden gått ut.</a:t>
            </a:r>
            <a:br>
              <a:rPr lang="sv-SE" sz="1600" dirty="0"/>
            </a:br>
            <a:r>
              <a:rPr lang="sv-SE" sz="1600" dirty="0"/>
              <a:t>•Se också regler vid ett eventuellt fall, </a:t>
            </a:r>
            <a:r>
              <a:rPr lang="sv-SE" sz="1600" dirty="0" err="1"/>
              <a:t>uråkning</a:t>
            </a:r>
            <a:r>
              <a:rPr lang="sv-SE" sz="1600" dirty="0"/>
              <a:t>, saknad av port, föremål </a:t>
            </a:r>
            <a:r>
              <a:rPr lang="sv-SE" sz="1600" dirty="0" err="1"/>
              <a:t>ivägen</a:t>
            </a:r>
            <a:r>
              <a:rPr lang="sv-SE" sz="1600" dirty="0"/>
              <a:t> etc.</a:t>
            </a:r>
            <a:br>
              <a:rPr lang="sv-SE" sz="1600" dirty="0"/>
            </a:br>
            <a:endParaRPr lang="sv-SE" sz="1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7078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710333"/>
          </a:xfrm>
        </p:spPr>
        <p:txBody>
          <a:bodyPr>
            <a:noAutofit/>
          </a:bodyPr>
          <a:lstStyle/>
          <a:p>
            <a:pPr algn="l"/>
            <a:br>
              <a:rPr lang="sv-SE" sz="2000" b="1" dirty="0"/>
            </a:br>
            <a:br>
              <a:rPr lang="sv-SE" sz="3200" b="1" dirty="0"/>
            </a:br>
            <a:r>
              <a:rPr lang="sv-SE" sz="3200" b="1" dirty="0"/>
              <a:t> </a:t>
            </a:r>
            <a:br>
              <a:rPr lang="sv-SE" sz="2000" dirty="0"/>
            </a:br>
            <a:br>
              <a:rPr lang="sv-SE" sz="1600" dirty="0"/>
            </a:br>
            <a:endParaRPr lang="sv-SE" sz="1600" dirty="0">
              <a:latin typeface="Aharoni" panose="02010803020104030203" pitchFamily="2" charset="-79"/>
              <a:cs typeface="Aharoni" panose="02010803020104030203" pitchFamily="2" charset="-79"/>
            </a:endParaRPr>
          </a:p>
        </p:txBody>
      </p:sp>
      <p:pic>
        <p:nvPicPr>
          <p:cNvPr id="2" name="Bildobjekt 1">
            <a:extLst>
              <a:ext uri="{FF2B5EF4-FFF2-40B4-BE49-F238E27FC236}">
                <a16:creationId xmlns:a16="http://schemas.microsoft.com/office/drawing/2014/main" id="{7351771D-C583-4B4E-8C2F-AFA69A1B67A3}"/>
              </a:ext>
            </a:extLst>
          </p:cNvPr>
          <p:cNvPicPr>
            <a:picLocks noChangeAspect="1"/>
          </p:cNvPicPr>
          <p:nvPr/>
        </p:nvPicPr>
        <p:blipFill>
          <a:blip r:embed="rId4"/>
          <a:stretch>
            <a:fillRect/>
          </a:stretch>
        </p:blipFill>
        <p:spPr>
          <a:xfrm>
            <a:off x="2233612" y="719137"/>
            <a:ext cx="7724775" cy="5419725"/>
          </a:xfrm>
          <a:prstGeom prst="rect">
            <a:avLst/>
          </a:prstGeom>
        </p:spPr>
      </p:pic>
    </p:spTree>
    <p:extLst>
      <p:ext uri="{BB962C8B-B14F-4D97-AF65-F5344CB8AC3E}">
        <p14:creationId xmlns:p14="http://schemas.microsoft.com/office/powerpoint/2010/main" val="3144741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411755"/>
          </a:xfrm>
        </p:spPr>
        <p:txBody>
          <a:bodyPr>
            <a:noAutofit/>
          </a:bodyPr>
          <a:lstStyle/>
          <a:p>
            <a:pPr algn="l"/>
            <a:br>
              <a:rPr lang="sv-SE" sz="2000" b="1" dirty="0"/>
            </a:br>
            <a:r>
              <a:rPr lang="sv-SE" sz="3200" b="1" dirty="0"/>
              <a:t>Tävlingsjury</a:t>
            </a:r>
            <a:br>
              <a:rPr lang="sv-SE" sz="2000" dirty="0"/>
            </a:br>
            <a:r>
              <a:rPr lang="sv-SE" sz="2000" dirty="0"/>
              <a:t> </a:t>
            </a:r>
            <a:br>
              <a:rPr lang="sv-SE" sz="2000" dirty="0"/>
            </a:br>
            <a:r>
              <a:rPr lang="sv-SE" sz="2000" b="1" dirty="0"/>
              <a:t>Nationella/regionala/distriktstävlingar </a:t>
            </a:r>
            <a:br>
              <a:rPr lang="sv-SE" sz="2000" dirty="0"/>
            </a:br>
            <a:r>
              <a:rPr lang="sv-SE" sz="2000" dirty="0"/>
              <a:t>Tävlingsjury består av 3 </a:t>
            </a:r>
            <a:r>
              <a:rPr lang="sv-SE" sz="2000" dirty="0" err="1"/>
              <a:t>st</a:t>
            </a:r>
            <a:r>
              <a:rPr lang="sv-SE" sz="2000" dirty="0"/>
              <a:t> personer som skall tillsättas före tävlingen. </a:t>
            </a:r>
            <a:br>
              <a:rPr lang="sv-SE" sz="2000" dirty="0"/>
            </a:br>
            <a:r>
              <a:rPr lang="sv-SE" sz="2000" dirty="0"/>
              <a:t>Den ska bestå av följande: Se Tävlingsregler Alpint § 604.1 </a:t>
            </a:r>
            <a:br>
              <a:rPr lang="sv-SE" sz="2000" dirty="0"/>
            </a:br>
            <a:br>
              <a:rPr lang="sv-SE" sz="2000" dirty="0"/>
            </a:br>
            <a:r>
              <a:rPr lang="sv-SE" sz="2000" dirty="0"/>
              <a:t>•Tävlingsledare</a:t>
            </a:r>
            <a:br>
              <a:rPr lang="sv-SE" sz="2000" dirty="0"/>
            </a:br>
            <a:r>
              <a:rPr lang="sv-SE" sz="2000" dirty="0"/>
              <a:t>•</a:t>
            </a:r>
            <a:r>
              <a:rPr lang="sv-SE" sz="2000" dirty="0" err="1"/>
              <a:t>Banchef</a:t>
            </a:r>
            <a:br>
              <a:rPr lang="sv-SE" sz="2000" dirty="0"/>
            </a:br>
            <a:r>
              <a:rPr lang="sv-SE" sz="2000" dirty="0"/>
              <a:t>•Nationell TD (vid DH- och SG-tävlingar, utses av sanktionerande förbund).</a:t>
            </a:r>
            <a:br>
              <a:rPr lang="sv-SE" sz="2000" dirty="0"/>
            </a:br>
            <a:r>
              <a:rPr lang="sv-SE" sz="2000" dirty="0"/>
              <a:t>•3:e jurymedlem vid GS- och SL-tävlingar, presenteras vid lagledarmötet </a:t>
            </a:r>
            <a:br>
              <a:rPr lang="sv-SE" sz="2000" dirty="0"/>
            </a:br>
            <a:r>
              <a:rPr lang="sv-SE" sz="2000" dirty="0"/>
              <a:t>(ej någon från arrangerande klubb). </a:t>
            </a:r>
            <a:br>
              <a:rPr lang="sv-SE" sz="2000" dirty="0"/>
            </a:br>
            <a:r>
              <a:rPr lang="sv-SE" sz="2000" dirty="0"/>
              <a:t>Föreslå och fråga gärna någon INNAN 1: a lagledarmötet</a:t>
            </a:r>
            <a:br>
              <a:rPr lang="sv-SE" sz="2000" dirty="0"/>
            </a:br>
            <a:br>
              <a:rPr lang="sv-SE" sz="2000" dirty="0"/>
            </a:br>
            <a:r>
              <a:rPr lang="sv-SE" sz="2000" dirty="0"/>
              <a:t>Juryns befogenheter och uppgifter är </a:t>
            </a:r>
            <a:r>
              <a:rPr lang="sv-SE" sz="2000" dirty="0" err="1"/>
              <a:t>bl</a:t>
            </a:r>
            <a:r>
              <a:rPr lang="sv-SE" sz="2000" dirty="0"/>
              <a:t> a att: Se Tävlingsregler Alpint § 604.2 </a:t>
            </a:r>
            <a:br>
              <a:rPr lang="sv-SE" sz="2000" dirty="0"/>
            </a:br>
            <a:r>
              <a:rPr lang="sv-SE" sz="2000" dirty="0"/>
              <a:t>•Kontrollera arrangemanget att alla regler följs.</a:t>
            </a:r>
            <a:br>
              <a:rPr lang="sv-SE" sz="2000" dirty="0"/>
            </a:br>
            <a:r>
              <a:rPr lang="sv-SE" sz="2000" dirty="0"/>
              <a:t>•Besiktiga tävlingsbana och tävlingsområde i så god tid att ev. justeringar hinner vidtagas före angiven besiktningstid, ca en timme innan besiktning</a:t>
            </a:r>
            <a:br>
              <a:rPr lang="sv-SE" sz="2000" dirty="0"/>
            </a:br>
            <a:r>
              <a:rPr lang="sv-SE" sz="2000" dirty="0"/>
              <a:t>•Beslutande vid eventuella protester, ändringar av planering, mm.</a:t>
            </a: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9630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682343"/>
          </a:xfrm>
        </p:spPr>
        <p:txBody>
          <a:bodyPr>
            <a:noAutofit/>
          </a:bodyPr>
          <a:lstStyle/>
          <a:p>
            <a:pPr algn="l"/>
            <a:br>
              <a:rPr lang="sv-SE" sz="2000" b="1" dirty="0"/>
            </a:br>
            <a:r>
              <a:rPr lang="sv-SE" sz="3200" b="1" dirty="0"/>
              <a:t>Starter med startuppropare </a:t>
            </a:r>
            <a:br>
              <a:rPr lang="sv-SE" sz="3200" b="1" dirty="0"/>
            </a:br>
            <a:br>
              <a:rPr lang="sv-SE" sz="2000" dirty="0"/>
            </a:br>
            <a:r>
              <a:rPr lang="sv-SE" sz="2000" dirty="0"/>
              <a:t>Starter utses av tävlingsledningen. </a:t>
            </a:r>
            <a:br>
              <a:rPr lang="sv-SE" sz="2000" dirty="0"/>
            </a:br>
            <a:r>
              <a:rPr lang="sv-SE" sz="2000" dirty="0"/>
              <a:t>Före starten ska starten kontrollera följande: </a:t>
            </a:r>
            <a:br>
              <a:rPr lang="sv-SE" sz="2000" dirty="0"/>
            </a:br>
            <a:r>
              <a:rPr lang="sv-SE" sz="2000" dirty="0"/>
              <a:t>•Att startgrinden sitter rätt och stadigt, 0,35-0,5 m över snön och avståndet mellan centrum på stolparna bör vara: 0,5-0,8 m</a:t>
            </a:r>
            <a:br>
              <a:rPr lang="sv-SE" sz="2000" dirty="0"/>
            </a:br>
            <a:r>
              <a:rPr lang="sv-SE" sz="2000" dirty="0"/>
              <a:t>•Att de startande kan stå still utan att komma åt grinden.</a:t>
            </a:r>
            <a:br>
              <a:rPr lang="sv-SE" sz="2000" dirty="0"/>
            </a:br>
            <a:r>
              <a:rPr lang="sv-SE" sz="2000" dirty="0"/>
              <a:t>•Att det är ett bra fäste för stavarna.</a:t>
            </a:r>
            <a:br>
              <a:rPr lang="sv-SE" sz="2000" dirty="0"/>
            </a:br>
            <a:r>
              <a:rPr lang="sv-SE" sz="2000" dirty="0"/>
              <a:t>•Att headset fungerar och startgrinden startar klockan</a:t>
            </a:r>
            <a:br>
              <a:rPr lang="sv-SE" sz="2000" dirty="0"/>
            </a:br>
            <a:r>
              <a:rPr lang="sv-SE" sz="2000" dirty="0"/>
              <a:t>•Att snö finns till startplatsen</a:t>
            </a:r>
            <a:br>
              <a:rPr lang="sv-SE" sz="2000" dirty="0"/>
            </a:br>
            <a:r>
              <a:rPr lang="sv-SE" sz="2000" dirty="0"/>
              <a:t>•Att han har aktuell startlista.</a:t>
            </a:r>
            <a:br>
              <a:rPr lang="sv-SE" sz="2000" dirty="0"/>
            </a:br>
            <a:r>
              <a:rPr lang="sv-SE" sz="2000" dirty="0"/>
              <a:t>•Att medhjälpare är på plats som kan organisera startordningen.</a:t>
            </a:r>
            <a:br>
              <a:rPr lang="sv-SE" sz="2000" dirty="0"/>
            </a:br>
            <a:r>
              <a:rPr lang="sv-SE" sz="2000" dirty="0"/>
              <a:t>•Att föråkare är på plats i tid före 1 a start.</a:t>
            </a:r>
            <a:br>
              <a:rPr lang="sv-SE" sz="2000" dirty="0"/>
            </a:br>
            <a:r>
              <a:rPr lang="sv-SE" sz="2000" dirty="0"/>
              <a:t>•Provköra hela tidtagningssystemet tillsammans med tidtagaransvarig och dataoperatören, innan besiktningen.</a:t>
            </a:r>
            <a:br>
              <a:rPr lang="sv-SE" sz="2000" dirty="0"/>
            </a:br>
            <a:br>
              <a:rPr lang="sv-SE" sz="2000" dirty="0"/>
            </a:br>
            <a:r>
              <a:rPr lang="sv-SE" sz="2000" dirty="0"/>
              <a:t>•Startkommando för SL ” Färdiga Gå!” (åkaren måste starta inom 10 sek </a:t>
            </a:r>
            <a:r>
              <a:rPr lang="sv-SE" sz="2000" dirty="0" err="1"/>
              <a:t>efterGå</a:t>
            </a:r>
            <a:r>
              <a:rPr lang="sv-SE" sz="2000" dirty="0"/>
              <a:t>)</a:t>
            </a:r>
            <a:br>
              <a:rPr lang="sv-SE" sz="2000" dirty="0"/>
            </a:br>
            <a:r>
              <a:rPr lang="sv-SE" sz="2000" dirty="0"/>
              <a:t>•Startkommando för GS, SG och DH ”10 sek……5, 4, 3, 2, 1, Gå!” (tävlandemåste starta mellan 5 sek före – 5 sek efter Gå.)</a:t>
            </a: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1997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682343"/>
          </a:xfrm>
        </p:spPr>
        <p:txBody>
          <a:bodyPr>
            <a:noAutofit/>
          </a:bodyPr>
          <a:lstStyle/>
          <a:p>
            <a:pPr algn="l"/>
            <a:br>
              <a:rPr lang="sv-SE" sz="2000" b="1" dirty="0"/>
            </a:br>
            <a:r>
              <a:rPr lang="sv-SE" sz="3200" b="1" dirty="0"/>
              <a:t>Starter med startuppropare </a:t>
            </a:r>
            <a:br>
              <a:rPr lang="sv-SE" sz="3200" b="1" dirty="0"/>
            </a:br>
            <a:br>
              <a:rPr lang="sv-SE" sz="2000" dirty="0"/>
            </a:br>
            <a:r>
              <a:rPr lang="sv-SE" sz="2000" dirty="0"/>
              <a:t>Starter utses av tävlingsledningen. </a:t>
            </a:r>
            <a:br>
              <a:rPr lang="sv-SE" sz="2000" dirty="0"/>
            </a:br>
            <a:r>
              <a:rPr lang="sv-SE" sz="2000" dirty="0"/>
              <a:t>Före starten ska starten kontrollera följande: </a:t>
            </a:r>
            <a:br>
              <a:rPr lang="sv-SE" sz="2000" dirty="0"/>
            </a:br>
            <a:r>
              <a:rPr lang="sv-SE" sz="2000" dirty="0"/>
              <a:t>•Att startgrinden sitter rätt och stadigt, 0,35-0,5 m över snön och avståndet mellan centrum på stolparna bör vara: 0,5-0,8 m</a:t>
            </a:r>
            <a:br>
              <a:rPr lang="sv-SE" sz="2000" dirty="0"/>
            </a:br>
            <a:r>
              <a:rPr lang="sv-SE" sz="2000" dirty="0"/>
              <a:t>•Att de startande kan stå still utan att komma åt grinden.</a:t>
            </a:r>
            <a:br>
              <a:rPr lang="sv-SE" sz="2000" dirty="0"/>
            </a:br>
            <a:r>
              <a:rPr lang="sv-SE" sz="2000" dirty="0"/>
              <a:t>•Att det är ett bra fäste för stavarna.</a:t>
            </a:r>
            <a:br>
              <a:rPr lang="sv-SE" sz="2000" dirty="0"/>
            </a:br>
            <a:r>
              <a:rPr lang="sv-SE" sz="2000" dirty="0"/>
              <a:t>•Att headset fungerar och startgrinden startar klockan</a:t>
            </a:r>
            <a:br>
              <a:rPr lang="sv-SE" sz="2000" dirty="0"/>
            </a:br>
            <a:r>
              <a:rPr lang="sv-SE" sz="2000" dirty="0"/>
              <a:t>•Att snö finns till startplatsen</a:t>
            </a:r>
            <a:br>
              <a:rPr lang="sv-SE" sz="2000" dirty="0"/>
            </a:br>
            <a:r>
              <a:rPr lang="sv-SE" sz="2000" dirty="0"/>
              <a:t>•Att han har aktuell startlista.</a:t>
            </a:r>
            <a:br>
              <a:rPr lang="sv-SE" sz="2000" dirty="0"/>
            </a:br>
            <a:r>
              <a:rPr lang="sv-SE" sz="2000" dirty="0"/>
              <a:t>•Att medhjälpare är på plats som kan organisera startordningen.</a:t>
            </a:r>
            <a:br>
              <a:rPr lang="sv-SE" sz="2000" dirty="0"/>
            </a:br>
            <a:r>
              <a:rPr lang="sv-SE" sz="2000" dirty="0"/>
              <a:t>•Att föråkare är på plats i tid före 1 a start.</a:t>
            </a:r>
            <a:br>
              <a:rPr lang="sv-SE" sz="2000" dirty="0"/>
            </a:br>
            <a:r>
              <a:rPr lang="sv-SE" sz="2000" dirty="0"/>
              <a:t>•Provköra hela tidtagningssystemet tillsammans med tidtagaransvarig och dataoperatören, innan besiktningen.</a:t>
            </a:r>
            <a:br>
              <a:rPr lang="sv-SE" sz="2000" dirty="0"/>
            </a:br>
            <a:br>
              <a:rPr lang="sv-SE" sz="2000" dirty="0"/>
            </a:br>
            <a:r>
              <a:rPr lang="sv-SE" sz="2000" dirty="0"/>
              <a:t>•Startkommando för SL ” Färdiga Gå!” (åkaren måste starta inom 10 sek </a:t>
            </a:r>
            <a:r>
              <a:rPr lang="sv-SE" sz="2000" dirty="0" err="1"/>
              <a:t>efterGå</a:t>
            </a:r>
            <a:r>
              <a:rPr lang="sv-SE" sz="2000" dirty="0"/>
              <a:t>)</a:t>
            </a:r>
            <a:br>
              <a:rPr lang="sv-SE" sz="2000" dirty="0"/>
            </a:br>
            <a:r>
              <a:rPr lang="sv-SE" sz="2000" dirty="0"/>
              <a:t>•Startkommando för GS, SG och DH ”10 sek……5, 4, 3, 2, 1, Gå!” (tävlandemåste starta mellan 5 sek före – 5 sek efter Gå.)</a:t>
            </a: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33437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2425959"/>
          </a:xfrm>
        </p:spPr>
        <p:txBody>
          <a:bodyPr>
            <a:noAutofit/>
          </a:bodyPr>
          <a:lstStyle/>
          <a:p>
            <a:pPr algn="l"/>
            <a:br>
              <a:rPr lang="sv-SE" sz="2000" b="1" dirty="0"/>
            </a:br>
            <a:r>
              <a:rPr lang="sv-SE" sz="3200" b="1" dirty="0"/>
              <a:t>Sekretariat </a:t>
            </a:r>
            <a:br>
              <a:rPr lang="sv-SE" sz="3200" b="1" dirty="0"/>
            </a:br>
            <a:br>
              <a:rPr lang="sv-SE" sz="2000" dirty="0"/>
            </a:br>
            <a:r>
              <a:rPr lang="sv-SE" sz="2000" dirty="0"/>
              <a:t>Tävlingssekretariatet består av följande personer: </a:t>
            </a:r>
            <a:br>
              <a:rPr lang="sv-SE" sz="2000" dirty="0"/>
            </a:br>
            <a:r>
              <a:rPr lang="sv-SE" sz="2000" dirty="0"/>
              <a:t>•Tävlingssekreterare</a:t>
            </a:r>
            <a:br>
              <a:rPr lang="sv-SE" sz="2000" dirty="0"/>
            </a:br>
            <a:r>
              <a:rPr lang="sv-SE" sz="2000" dirty="0"/>
              <a:t>•Dataoperatör / Tidtagningsansvarig</a:t>
            </a:r>
            <a:br>
              <a:rPr lang="sv-SE" sz="2000" dirty="0"/>
            </a:br>
            <a:r>
              <a:rPr lang="sv-SE" sz="2000" dirty="0"/>
              <a:t>•Speaker</a:t>
            </a:r>
            <a:br>
              <a:rPr lang="sv-SE" sz="2000" dirty="0"/>
            </a:br>
            <a:r>
              <a:rPr lang="sv-SE" sz="2000" dirty="0"/>
              <a:t>•Måldomare</a:t>
            </a: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98947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3816220"/>
          </a:xfrm>
        </p:spPr>
        <p:txBody>
          <a:bodyPr>
            <a:noAutofit/>
          </a:bodyPr>
          <a:lstStyle/>
          <a:p>
            <a:pPr algn="l"/>
            <a:br>
              <a:rPr lang="sv-SE" sz="3200" dirty="0"/>
            </a:br>
            <a:r>
              <a:rPr lang="sv-SE" sz="3200" b="1" dirty="0"/>
              <a:t>Tävlingssekreteraren</a:t>
            </a:r>
            <a:r>
              <a:rPr lang="sv-SE" sz="3200" dirty="0"/>
              <a:t> </a:t>
            </a:r>
            <a:br>
              <a:rPr lang="sv-SE" sz="3200" dirty="0"/>
            </a:br>
            <a:br>
              <a:rPr lang="sv-SE" sz="3200" dirty="0"/>
            </a:br>
            <a:r>
              <a:rPr lang="sv-SE" sz="2000" dirty="0" err="1"/>
              <a:t>Tävlingsekreteraren</a:t>
            </a:r>
            <a:r>
              <a:rPr lang="sv-SE" sz="2000" dirty="0"/>
              <a:t> med eventuella medhjälpare leder, organiserar och ansvarar för:</a:t>
            </a:r>
            <a:br>
              <a:rPr lang="sv-SE" sz="2000" dirty="0"/>
            </a:br>
            <a:br>
              <a:rPr lang="sv-SE" sz="2000" dirty="0"/>
            </a:br>
            <a:r>
              <a:rPr lang="sv-SE" sz="2000" dirty="0"/>
              <a:t>•Anmälningar och lottning, se Tävlingsregler Alpint § 107 och § 621</a:t>
            </a:r>
            <a:br>
              <a:rPr lang="sv-SE" sz="2000" dirty="0"/>
            </a:br>
            <a:r>
              <a:rPr lang="sv-SE" sz="2000" dirty="0"/>
              <a:t>•Startlistor</a:t>
            </a:r>
            <a:br>
              <a:rPr lang="sv-SE" sz="2000" dirty="0"/>
            </a:br>
            <a:r>
              <a:rPr lang="sv-SE" sz="2000" dirty="0"/>
              <a:t>•Nummerlappar, se Tävlingsregler § 623</a:t>
            </a:r>
            <a:br>
              <a:rPr lang="sv-SE" sz="2000" dirty="0"/>
            </a:br>
            <a:r>
              <a:rPr lang="sv-SE" sz="2000" dirty="0"/>
              <a:t>•Resultatservice, se Tävlingsregler Alpint § 637</a:t>
            </a:r>
            <a:br>
              <a:rPr lang="sv-SE" sz="2000" dirty="0"/>
            </a:br>
            <a:r>
              <a:rPr lang="sv-SE" sz="2000" dirty="0"/>
              <a:t>•Vara med vid lagledarmötet</a:t>
            </a:r>
            <a:br>
              <a:rPr lang="sv-SE" sz="2000" dirty="0"/>
            </a:br>
            <a:r>
              <a:rPr lang="sv-SE" sz="2000" dirty="0"/>
              <a:t>•Går igenom portdomarprotokollet tillsammans med portdomaren vid varje åks slut.</a:t>
            </a:r>
            <a:br>
              <a:rPr lang="sv-SE" sz="2000" dirty="0"/>
            </a:b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21147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4329404"/>
          </a:xfrm>
        </p:spPr>
        <p:txBody>
          <a:bodyPr>
            <a:noAutofit/>
          </a:bodyPr>
          <a:lstStyle/>
          <a:p>
            <a:pPr algn="l"/>
            <a:br>
              <a:rPr lang="sv-SE" sz="2000" dirty="0"/>
            </a:br>
            <a:r>
              <a:rPr lang="sv-SE" sz="3200" b="1" dirty="0"/>
              <a:t>Dataansvarig / operatör / Tidtagningsansvarig</a:t>
            </a:r>
            <a:br>
              <a:rPr lang="sv-SE" sz="2000" dirty="0"/>
            </a:br>
            <a:r>
              <a:rPr lang="sv-SE" sz="2000" dirty="0"/>
              <a:t>Dataansvarig samarbetar med och kan även vara tidtagningsansvarig. </a:t>
            </a:r>
            <a:br>
              <a:rPr lang="sv-SE" sz="2000" dirty="0"/>
            </a:br>
            <a:br>
              <a:rPr lang="sv-SE" sz="2000" dirty="0"/>
            </a:br>
            <a:r>
              <a:rPr lang="sv-SE" sz="2000" b="1" dirty="0"/>
              <a:t>Ansvarsområde dataansvarig. </a:t>
            </a:r>
            <a:br>
              <a:rPr lang="sv-SE" sz="2000" dirty="0"/>
            </a:br>
            <a:r>
              <a:rPr lang="sv-SE" sz="2000" b="1" dirty="0"/>
              <a:t>Före tävling. </a:t>
            </a:r>
            <a:br>
              <a:rPr lang="sv-SE" sz="2000" dirty="0"/>
            </a:br>
            <a:br>
              <a:rPr lang="sv-SE" sz="2000" dirty="0"/>
            </a:br>
            <a:r>
              <a:rPr lang="sv-SE" sz="2000" dirty="0"/>
              <a:t>Testkörning av tidtagningssystemet sker ihop med tidtagnings ansvarig i god tid före tävling. </a:t>
            </a:r>
            <a:br>
              <a:rPr lang="sv-SE" sz="2000" dirty="0"/>
            </a:br>
            <a:r>
              <a:rPr lang="sv-SE" sz="2000" dirty="0"/>
              <a:t>Kontroll startsignaler, mellantid, mål </a:t>
            </a:r>
            <a:br>
              <a:rPr lang="sv-SE" sz="2000" dirty="0"/>
            </a:br>
            <a:r>
              <a:rPr lang="sv-SE" sz="2000" dirty="0"/>
              <a:t>Testa och öva så SSF timing är väl känt. </a:t>
            </a:r>
            <a:br>
              <a:rPr lang="sv-SE" sz="2000" dirty="0"/>
            </a:br>
            <a:r>
              <a:rPr lang="sv-SE" sz="2000" dirty="0"/>
              <a:t>Se till att senaste versionen för SSF timing programvara och aktuell </a:t>
            </a:r>
            <a:r>
              <a:rPr lang="sv-SE" sz="2000" dirty="0" err="1"/>
              <a:t>personfil</a:t>
            </a:r>
            <a:r>
              <a:rPr lang="sv-SE" sz="2000" dirty="0"/>
              <a:t> är inladdad. </a:t>
            </a:r>
            <a:br>
              <a:rPr lang="sv-SE" sz="2000" dirty="0"/>
            </a:br>
            <a:r>
              <a:rPr lang="sv-SE" sz="2000" dirty="0"/>
              <a:t>Ladda in anmälningar från Idrott Online. Kontrollera att inställningarna är dom rätta. </a:t>
            </a:r>
            <a:br>
              <a:rPr lang="sv-SE" sz="2000" dirty="0"/>
            </a:br>
            <a:r>
              <a:rPr lang="sv-SE" sz="2000" dirty="0"/>
              <a:t>Lottar och tar fram startlistor, klubblistor för kopiering av tävlingssekreterare. </a:t>
            </a:r>
            <a:br>
              <a:rPr lang="sv-SE" sz="20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8327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962262"/>
          </a:xfrm>
        </p:spPr>
        <p:txBody>
          <a:bodyPr>
            <a:noAutofit/>
          </a:bodyPr>
          <a:lstStyle/>
          <a:p>
            <a:pPr algn="l"/>
            <a:r>
              <a:rPr lang="sv-SE" sz="3200" b="1" dirty="0"/>
              <a:t>Dataansvarig / operatör / Tidtagningsansvarig</a:t>
            </a:r>
            <a:br>
              <a:rPr lang="sv-SE" sz="2000" dirty="0"/>
            </a:br>
            <a:r>
              <a:rPr lang="sv-SE" sz="2000" dirty="0"/>
              <a:t>Dataansvarig samarbetar med och kan även vara tidtagningsansvarig.</a:t>
            </a:r>
            <a:br>
              <a:rPr lang="sv-SE" sz="2000" dirty="0"/>
            </a:br>
            <a:br>
              <a:rPr lang="sv-SE" sz="2000" dirty="0"/>
            </a:br>
            <a:r>
              <a:rPr lang="sv-SE" sz="2000" b="1" dirty="0"/>
              <a:t>Under tävling. </a:t>
            </a:r>
            <a:br>
              <a:rPr lang="sv-SE" sz="2000" dirty="0"/>
            </a:br>
            <a:r>
              <a:rPr lang="sv-SE" sz="2000" dirty="0"/>
              <a:t>Sköta dator under tävling med kringutrustning och ansvara att allt fungerar ihop med tidtagningsansvarig. </a:t>
            </a:r>
            <a:br>
              <a:rPr lang="sv-SE" sz="2000" dirty="0"/>
            </a:br>
            <a:r>
              <a:rPr lang="sv-SE" sz="2000" dirty="0"/>
              <a:t>Se till att speaker får bra speakerunderlag. Helst separat speakerskärm. </a:t>
            </a:r>
            <a:br>
              <a:rPr lang="sv-SE" sz="2000" dirty="0"/>
            </a:br>
            <a:r>
              <a:rPr lang="sv-SE" sz="2000" dirty="0"/>
              <a:t>Sköta kontakten med starter och ansvara att rätt nr får starttiden. </a:t>
            </a:r>
            <a:br>
              <a:rPr lang="sv-SE" sz="2000" dirty="0"/>
            </a:br>
            <a:r>
              <a:rPr lang="sv-SE" sz="2000" dirty="0"/>
              <a:t>Ansvara för tidtagningen. Start, mål, brutna åkare. </a:t>
            </a:r>
            <a:br>
              <a:rPr lang="sv-SE" sz="2000" dirty="0"/>
            </a:br>
            <a:r>
              <a:rPr lang="sv-SE" sz="2000" dirty="0"/>
              <a:t>Dra fram preliminära resultatlistor mellan grupperna och mellan 1 a och 2 a åket. </a:t>
            </a:r>
            <a:br>
              <a:rPr lang="sv-SE" sz="2000" dirty="0"/>
            </a:br>
            <a:r>
              <a:rPr lang="sv-SE" sz="2000" dirty="0"/>
              <a:t>Ta back </a:t>
            </a:r>
            <a:r>
              <a:rPr lang="sv-SE" sz="2000" dirty="0" err="1"/>
              <a:t>up</a:t>
            </a:r>
            <a:r>
              <a:rPr lang="sv-SE" sz="2000" dirty="0"/>
              <a:t>. </a:t>
            </a:r>
            <a:br>
              <a:rPr lang="sv-SE" sz="2000" dirty="0"/>
            </a:br>
            <a:r>
              <a:rPr lang="sv-SE" sz="2000" dirty="0"/>
              <a:t>Vara tävlingssekreterare behjälplig om manuell beräkning av tid behövs. </a:t>
            </a:r>
            <a:br>
              <a:rPr lang="sv-SE" sz="2000" dirty="0"/>
            </a:br>
            <a:r>
              <a:rPr lang="sv-SE" sz="2000" dirty="0"/>
              <a:t>Gör eventuella diskningslistor ihop med tävlingssekreterare. </a:t>
            </a:r>
            <a:br>
              <a:rPr lang="sv-SE" sz="2000" dirty="0"/>
            </a:br>
            <a:r>
              <a:rPr lang="sv-SE" sz="2000" b="1" dirty="0"/>
              <a:t>Efter tävling. </a:t>
            </a:r>
            <a:br>
              <a:rPr lang="sv-SE" sz="2000" dirty="0"/>
            </a:br>
            <a:r>
              <a:rPr lang="sv-SE" sz="2000" dirty="0"/>
              <a:t>Ta fram preliminära resultatlistor. </a:t>
            </a:r>
            <a:br>
              <a:rPr lang="sv-SE" sz="2000" dirty="0"/>
            </a:br>
            <a:r>
              <a:rPr lang="sv-SE" sz="2000" dirty="0"/>
              <a:t>Invänta eventuell diskningar och ta fram officiell resultatlista som anslås.16(24) </a:t>
            </a:r>
            <a:br>
              <a:rPr lang="sv-SE" sz="2000" dirty="0"/>
            </a:br>
            <a:br>
              <a:rPr lang="sv-SE" sz="2000" dirty="0"/>
            </a:br>
            <a:r>
              <a:rPr lang="sv-SE" sz="2000" dirty="0"/>
              <a:t>Ta fram punktpåslagsberäkning och anslå denna. Resultatrapportering till tidningar etc. skall genomföras i nära anslutning till tävling av dataansvarig. </a:t>
            </a:r>
            <a:br>
              <a:rPr lang="sv-SE" sz="2000" dirty="0"/>
            </a:br>
            <a:r>
              <a:rPr lang="sv-SE" sz="2000" b="1" dirty="0"/>
              <a:t>Alla tävlingar. </a:t>
            </a:r>
            <a:r>
              <a:rPr lang="sv-SE" sz="2000" dirty="0"/>
              <a:t>Resultatlistorna skall direkt efter tävling laddas upp i klubbens egen Idrott Online sida.</a:t>
            </a: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09516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3228392"/>
          </a:xfrm>
        </p:spPr>
        <p:txBody>
          <a:bodyPr>
            <a:noAutofit/>
          </a:bodyPr>
          <a:lstStyle/>
          <a:p>
            <a:pPr algn="l"/>
            <a:r>
              <a:rPr lang="sv-SE" sz="3200" b="1" dirty="0"/>
              <a:t>Måldomare </a:t>
            </a:r>
            <a:br>
              <a:rPr lang="sv-SE" sz="3200" b="1" dirty="0"/>
            </a:br>
            <a:br>
              <a:rPr lang="sv-SE" sz="2000" dirty="0"/>
            </a:br>
            <a:r>
              <a:rPr lang="sv-SE" sz="2000" dirty="0"/>
              <a:t>Denna uppgift går att kombinera med handtidtagning (FIS tävlingar) </a:t>
            </a:r>
            <a:br>
              <a:rPr lang="sv-SE" sz="2000" dirty="0"/>
            </a:br>
            <a:r>
              <a:rPr lang="sv-SE" sz="2000" dirty="0"/>
              <a:t>eller portdomare för sista porten. </a:t>
            </a:r>
            <a:br>
              <a:rPr lang="sv-SE" sz="2000" dirty="0"/>
            </a:br>
            <a:br>
              <a:rPr lang="sv-SE" sz="2000" dirty="0"/>
            </a:br>
            <a:r>
              <a:rPr lang="sv-SE" sz="2000" dirty="0"/>
              <a:t>Måldomaren ska göra följande: </a:t>
            </a:r>
            <a:br>
              <a:rPr lang="sv-SE" sz="2000" dirty="0"/>
            </a:br>
            <a:br>
              <a:rPr lang="sv-SE" sz="2000" dirty="0"/>
            </a:br>
            <a:r>
              <a:rPr lang="sv-SE" sz="2000" dirty="0"/>
              <a:t>•Kontrollera att den tävlande går i mål korrekt, den tävlande måste fullfölja tävlingen på minst en skida (se Tävlingsregler Alpin § 635.2)</a:t>
            </a:r>
            <a:br>
              <a:rPr lang="sv-SE" sz="2000" dirty="0"/>
            </a:br>
            <a:r>
              <a:rPr lang="sv-SE" sz="2000" dirty="0"/>
              <a:t>•Komplettera en eventuell diskvalifikation med förklaring (figur)</a:t>
            </a:r>
            <a:br>
              <a:rPr lang="sv-SE" sz="2000" dirty="0"/>
            </a:br>
            <a:r>
              <a:rPr lang="sv-SE" sz="2000" dirty="0"/>
              <a:t>•Att pricka av åkarna när dom passerat mållinjen.</a:t>
            </a:r>
          </a:p>
        </p:txBody>
      </p:sp>
    </p:spTree>
    <p:extLst>
      <p:ext uri="{BB962C8B-B14F-4D97-AF65-F5344CB8AC3E}">
        <p14:creationId xmlns:p14="http://schemas.microsoft.com/office/powerpoint/2010/main" val="344241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849086" y="1268963"/>
            <a:ext cx="10646228" cy="4161453"/>
          </a:xfrm>
        </p:spPr>
        <p:txBody>
          <a:bodyPr>
            <a:normAutofit/>
          </a:bodyPr>
          <a:lstStyle/>
          <a:p>
            <a:pPr algn="l"/>
            <a:r>
              <a:rPr lang="sv-SE" sz="3200" b="1" dirty="0"/>
              <a:t>Nationella och regionala tävlingar </a:t>
            </a:r>
            <a:br>
              <a:rPr lang="sv-SE" sz="2800" b="1" dirty="0"/>
            </a:br>
            <a:br>
              <a:rPr lang="sv-SE" sz="2800" dirty="0"/>
            </a:br>
            <a:r>
              <a:rPr lang="sv-SE" sz="2000" dirty="0"/>
              <a:t>Nationella cupen, övriga nationella tävlingar (ungdom, junior, senior och veteraner), Lilla Världscupen finaler, USM och Lilla Världscupen deltävlingar. </a:t>
            </a:r>
            <a:br>
              <a:rPr lang="sv-SE" sz="2000" dirty="0"/>
            </a:br>
            <a:br>
              <a:rPr lang="sv-SE" sz="2000" dirty="0"/>
            </a:br>
            <a:r>
              <a:rPr lang="sv-SE" sz="2000" dirty="0"/>
              <a:t>För Lilla Världscupens regionfinal (11–12 år) och USM-kval (15–16 år) görs en samplanering mellan tävlingsansvariga i region och distrikt. </a:t>
            </a:r>
            <a:br>
              <a:rPr lang="sv-SE" sz="2000" dirty="0"/>
            </a:br>
            <a:br>
              <a:rPr lang="sv-SE" sz="2000" dirty="0"/>
            </a:br>
            <a:r>
              <a:rPr lang="sv-SE" sz="2000" dirty="0"/>
              <a:t>För Lilla Världscupen landsdelsfinal (13–14 år) görs en samplanering mellan </a:t>
            </a:r>
            <a:r>
              <a:rPr lang="sv-SE" sz="2000" dirty="0" err="1"/>
              <a:t>regionsansvariga</a:t>
            </a:r>
            <a:r>
              <a:rPr lang="sv-SE" sz="2000" dirty="0"/>
              <a:t> för tävling inom landsdelarna. </a:t>
            </a:r>
            <a:br>
              <a:rPr lang="sv-SE" sz="2000" dirty="0"/>
            </a:br>
            <a:br>
              <a:rPr lang="sv-SE" sz="2000" dirty="0"/>
            </a:br>
            <a:r>
              <a:rPr lang="sv-SE" sz="2000" dirty="0"/>
              <a:t>För Lilla Världscupen deltävlingar, övriga nationella och distriktstävlingar görs en samplanering inom distriktet.</a:t>
            </a:r>
            <a:endParaRPr lang="sv-SE"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9554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542384"/>
          </a:xfrm>
        </p:spPr>
        <p:txBody>
          <a:bodyPr>
            <a:noAutofit/>
          </a:bodyPr>
          <a:lstStyle/>
          <a:p>
            <a:pPr algn="l"/>
            <a:r>
              <a:rPr lang="sv-SE" sz="3200" b="1" dirty="0"/>
              <a:t>Speaker</a:t>
            </a:r>
            <a:r>
              <a:rPr lang="sv-SE" sz="2000" dirty="0"/>
              <a:t> </a:t>
            </a:r>
            <a:br>
              <a:rPr lang="sv-SE" sz="2000" dirty="0"/>
            </a:br>
            <a:br>
              <a:rPr lang="sv-SE" sz="2000" dirty="0"/>
            </a:br>
            <a:r>
              <a:rPr lang="sv-SE" sz="1600" dirty="0"/>
              <a:t>Speakern ansvarar för resultatgivning till tävlande och publik. Ett jobb som kräver en vaken och </a:t>
            </a:r>
            <a:br>
              <a:rPr lang="sv-SE" sz="1600" dirty="0"/>
            </a:br>
            <a:r>
              <a:rPr lang="sv-SE" sz="1600" dirty="0"/>
              <a:t>påpasslig person, som gärna får vara bra påläst om åkare och tävlingen/arrangemanget. </a:t>
            </a:r>
            <a:br>
              <a:rPr lang="sv-SE" sz="1600" dirty="0"/>
            </a:br>
            <a:r>
              <a:rPr lang="sv-SE" sz="1600" dirty="0"/>
              <a:t>Använd gärna 2 speakers, låt gärna en aktiv få testa. </a:t>
            </a:r>
            <a:br>
              <a:rPr lang="sv-SE" sz="1600" dirty="0"/>
            </a:br>
            <a:r>
              <a:rPr lang="sv-SE" sz="1600" dirty="0"/>
              <a:t>Speakern ska vara på plats i så god tid att pålysningar för funktionärer kan göras. </a:t>
            </a:r>
            <a:br>
              <a:rPr lang="sv-SE" sz="1600" dirty="0"/>
            </a:br>
            <a:r>
              <a:rPr lang="sv-SE" sz="1600" dirty="0"/>
              <a:t>Bra musik som tilltalar åkarna bör finnas. Fråga de tävlande vad de vill ha för musik. </a:t>
            </a:r>
            <a:br>
              <a:rPr lang="sv-SE" sz="1600" dirty="0"/>
            </a:br>
            <a:r>
              <a:rPr lang="sv-SE" sz="1600" dirty="0"/>
              <a:t>Före tävling ska minst följande pålysas: </a:t>
            </a:r>
            <a:br>
              <a:rPr lang="sv-SE" sz="1600" dirty="0"/>
            </a:br>
            <a:br>
              <a:rPr lang="sv-SE" sz="1600" dirty="0"/>
            </a:br>
            <a:r>
              <a:rPr lang="sv-SE" sz="1600" dirty="0"/>
              <a:t>•Hälsa alla åkare, ledare, funktionärer välkomna.</a:t>
            </a:r>
            <a:br>
              <a:rPr lang="sv-SE" sz="1600" dirty="0"/>
            </a:br>
            <a:r>
              <a:rPr lang="sv-SE" sz="1600" dirty="0"/>
              <a:t>•Nummerlappar kan hämtas (plats omtalas)</a:t>
            </a:r>
            <a:br>
              <a:rPr lang="sv-SE" sz="1600" dirty="0"/>
            </a:br>
            <a:r>
              <a:rPr lang="sv-SE" sz="1600" dirty="0"/>
              <a:t>•Meddela alla tider för tävlingen (besiktningstider, första föråkare, första start, lagledarmöte, 2: a åket, osv…).</a:t>
            </a:r>
            <a:br>
              <a:rPr lang="sv-SE" sz="1600" dirty="0"/>
            </a:br>
            <a:r>
              <a:rPr lang="sv-SE" sz="1600" dirty="0"/>
              <a:t>•Meddela väderprognos, temperatur vid start och mål</a:t>
            </a:r>
            <a:br>
              <a:rPr lang="sv-SE" sz="1600" dirty="0"/>
            </a:br>
            <a:r>
              <a:rPr lang="sv-SE" sz="1600" dirty="0"/>
              <a:t>•Ange tid när diskningsprotokoll anslås, vilka som ev. finns med i diskningsprotokollet.</a:t>
            </a:r>
            <a:br>
              <a:rPr lang="sv-SE" sz="1600" dirty="0"/>
            </a:br>
            <a:r>
              <a:rPr lang="sv-SE" sz="1600" dirty="0"/>
              <a:t>•Informera om sponsorer, möjlighet till förtäring mm.</a:t>
            </a:r>
            <a:br>
              <a:rPr lang="sv-SE" sz="1600" dirty="0"/>
            </a:br>
            <a:r>
              <a:rPr lang="sv-SE" sz="1600" dirty="0"/>
              <a:t>•Kalla till lagledarmöte. Närvara och rapportera viktiga saker.</a:t>
            </a:r>
            <a:br>
              <a:rPr lang="sv-SE" sz="1600" dirty="0"/>
            </a:br>
            <a:r>
              <a:rPr lang="sv-SE" sz="1600" dirty="0"/>
              <a:t>•Informera om vad som beslutades på lagledarmötet.</a:t>
            </a:r>
            <a:br>
              <a:rPr lang="sv-SE" sz="1600" dirty="0"/>
            </a:br>
            <a:r>
              <a:rPr lang="sv-SE" sz="1600" dirty="0"/>
              <a:t>•Ange tävlingskockans tid med jämna mellanrum.</a:t>
            </a:r>
            <a:br>
              <a:rPr lang="sv-SE" sz="1600" dirty="0"/>
            </a:br>
            <a:r>
              <a:rPr lang="sv-SE" sz="1600" dirty="0"/>
              <a:t>•Påminna funktionärerna när de ska vara på plats.</a:t>
            </a:r>
            <a:br>
              <a:rPr lang="sv-SE" sz="1600" dirty="0"/>
            </a:br>
            <a:r>
              <a:rPr lang="sv-SE" sz="1600" dirty="0"/>
              <a:t>•Påminna föråkarna om att vara på plats i rätt tid.</a:t>
            </a:r>
            <a:br>
              <a:rPr lang="sv-SE" sz="1600" dirty="0"/>
            </a:br>
            <a:r>
              <a:rPr lang="sv-SE" sz="1600" dirty="0"/>
              <a:t>•Påminna de tävlande om när det är dags för första start.</a:t>
            </a:r>
            <a:br>
              <a:rPr lang="sv-SE" sz="1600" dirty="0"/>
            </a:br>
            <a:r>
              <a:rPr lang="sv-SE" sz="1600" dirty="0"/>
              <a:t>•Påminna lagledarna att meddela strykningar till ansvarig.</a:t>
            </a:r>
            <a:br>
              <a:rPr lang="sv-SE" sz="1600" dirty="0"/>
            </a:br>
            <a:br>
              <a:rPr lang="sv-SE" sz="1600" dirty="0"/>
            </a:br>
            <a:r>
              <a:rPr lang="sv-SE" sz="1600" dirty="0"/>
              <a:t>Under tävling: </a:t>
            </a:r>
            <a:br>
              <a:rPr lang="sv-SE" sz="1600" dirty="0"/>
            </a:br>
            <a:r>
              <a:rPr lang="sv-SE" sz="1600" dirty="0"/>
              <a:t>•Informera kontinuerligt tider/placeringar/ledare/vinnare.</a:t>
            </a:r>
          </a:p>
        </p:txBody>
      </p:sp>
    </p:spTree>
    <p:extLst>
      <p:ext uri="{BB962C8B-B14F-4D97-AF65-F5344CB8AC3E}">
        <p14:creationId xmlns:p14="http://schemas.microsoft.com/office/powerpoint/2010/main" val="1278194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283863" y="914400"/>
            <a:ext cx="9004623" cy="5542384"/>
          </a:xfrm>
        </p:spPr>
        <p:txBody>
          <a:bodyPr>
            <a:noAutofit/>
          </a:bodyPr>
          <a:lstStyle/>
          <a:p>
            <a:pPr algn="l"/>
            <a:r>
              <a:rPr lang="sv-SE" sz="3200" b="1" dirty="0"/>
              <a:t>Sjukvård</a:t>
            </a:r>
            <a:r>
              <a:rPr lang="sv-SE" sz="2000" b="1" dirty="0"/>
              <a:t> </a:t>
            </a:r>
            <a:br>
              <a:rPr lang="sv-SE" sz="2000" b="1" dirty="0"/>
            </a:br>
            <a:br>
              <a:rPr lang="sv-SE" sz="2000" dirty="0"/>
            </a:br>
            <a:r>
              <a:rPr lang="sv-SE" sz="2000" dirty="0"/>
              <a:t>Diskutera utifrån nedanstående punkter och detaljera funktionens arbetsuppgifter. </a:t>
            </a:r>
            <a:br>
              <a:rPr lang="sv-SE" sz="2000" dirty="0"/>
            </a:br>
            <a:r>
              <a:rPr lang="sv-SE" sz="2000" dirty="0"/>
              <a:t>Gör en checklista som gruppchefen kan ha i sin ficka, gör en förteckning på vilket material som behövs för att gruppen ska fungera. </a:t>
            </a:r>
            <a:br>
              <a:rPr lang="sv-SE" sz="2000" dirty="0"/>
            </a:br>
            <a:r>
              <a:rPr lang="sv-SE" sz="2000" dirty="0"/>
              <a:t>•Hur ska sjukvården organiseras och vem har det yttersta ansvaret för det som görs vid ett olycksfall? Gör en sjukvårdsplan som redovisas på lagledarmötet</a:t>
            </a:r>
            <a:br>
              <a:rPr lang="sv-SE" sz="2000" dirty="0"/>
            </a:br>
            <a:r>
              <a:rPr lang="sv-SE" sz="2000" dirty="0"/>
              <a:t>•Försök alltid att hitta en läkare som finns tillhands i backen.</a:t>
            </a:r>
            <a:br>
              <a:rPr lang="sv-SE" sz="2000" dirty="0"/>
            </a:br>
            <a:r>
              <a:rPr lang="sv-SE" sz="2000" dirty="0"/>
              <a:t>•I vilka fall kan det finnas krav på tävlings läkare?</a:t>
            </a:r>
            <a:br>
              <a:rPr lang="sv-SE" sz="2000" dirty="0"/>
            </a:br>
            <a:r>
              <a:rPr lang="sv-SE" sz="2000" dirty="0"/>
              <a:t>•Finns ordinarie skidpatrull i anläggningen? Och ska den i så fall anlitas? Finns det mycket annan åkning bör denna få fortsätta med sin ordinarie uppgift och särskild personal avdelas för tävlingen.</a:t>
            </a:r>
            <a:br>
              <a:rPr lang="sv-SE" sz="2000" dirty="0"/>
            </a:br>
            <a:r>
              <a:rPr lang="sv-SE" sz="2000" dirty="0"/>
              <a:t>•Gör en lista på var de olika materialen ska finnas. Denna lista kan sedananvändas som grund till en skiss på tävlingsområdet där sjukvårdsmaterial finns markerad.</a:t>
            </a:r>
            <a:br>
              <a:rPr lang="sv-SE" sz="2000" dirty="0"/>
            </a:br>
            <a:r>
              <a:rPr lang="sv-SE" sz="2000" dirty="0"/>
              <a:t>•Kontakta gärna sjukvården Hälsocentral/Sjukhus och informera att Ni hartävling.</a:t>
            </a:r>
            <a:br>
              <a:rPr lang="sv-SE" sz="2000" dirty="0"/>
            </a:br>
            <a:br>
              <a:rPr lang="sv-SE" sz="2000" dirty="0"/>
            </a:br>
            <a:r>
              <a:rPr lang="sv-SE" sz="2000" dirty="0"/>
              <a:t>Se Tävlingsregler Alpint § 603.15, Tilläggsregler, FIS ICR, Rekommendation Handlingsplan sjukvård </a:t>
            </a:r>
            <a:br>
              <a:rPr lang="sv-SE" sz="2000" dirty="0"/>
            </a:br>
            <a:endParaRPr lang="sv-SE" sz="2000" dirty="0"/>
          </a:p>
        </p:txBody>
      </p:sp>
    </p:spTree>
    <p:extLst>
      <p:ext uri="{BB962C8B-B14F-4D97-AF65-F5344CB8AC3E}">
        <p14:creationId xmlns:p14="http://schemas.microsoft.com/office/powerpoint/2010/main" val="266937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824148"/>
          </a:xfrm>
        </p:spPr>
        <p:txBody>
          <a:bodyPr>
            <a:noAutofit/>
          </a:bodyPr>
          <a:lstStyle/>
          <a:p>
            <a:pPr algn="l"/>
            <a:r>
              <a:rPr lang="sv-SE" sz="3200" b="1" dirty="0"/>
              <a:t>Tänkvärda tips</a:t>
            </a:r>
            <a:br>
              <a:rPr lang="sv-SE" sz="1800" dirty="0"/>
            </a:br>
            <a:br>
              <a:rPr lang="sv-SE" sz="1800" dirty="0"/>
            </a:br>
            <a:r>
              <a:rPr lang="sv-SE" sz="1600" b="1" dirty="0"/>
              <a:t>Hålla tider: </a:t>
            </a:r>
            <a:r>
              <a:rPr lang="sv-SE" sz="1600" dirty="0"/>
              <a:t>Starttider skall alltid hållas och den oftast försenade prisutdelningen </a:t>
            </a:r>
            <a:br>
              <a:rPr lang="sv-SE" sz="1600" dirty="0"/>
            </a:br>
            <a:r>
              <a:rPr lang="sv-SE" sz="1600" dirty="0"/>
              <a:t>bör kunna genomföras ca 15 min efter det att sista åkare gått i mål.</a:t>
            </a:r>
            <a:br>
              <a:rPr lang="sv-SE" sz="1600" dirty="0"/>
            </a:br>
            <a:br>
              <a:rPr lang="sv-SE" sz="1600" dirty="0"/>
            </a:br>
            <a:r>
              <a:rPr lang="sv-SE" sz="1600" b="1" dirty="0"/>
              <a:t>Lagledarmöte</a:t>
            </a:r>
            <a:r>
              <a:rPr lang="sv-SE" sz="1600" dirty="0"/>
              <a:t>: mötet ska aldrig behöva ta mer än 15 minuter. </a:t>
            </a:r>
            <a:br>
              <a:rPr lang="sv-SE" sz="1600" dirty="0"/>
            </a:br>
            <a:r>
              <a:rPr lang="sv-SE" sz="1600" dirty="0"/>
              <a:t>Förbered och ha svar på alla frågor enligt FIS blankett, svenska versionen ”Tidsprogram för lagledarmöte”. Se SSF:s hemsida för arrangörer. Följer man detta formulär så skall det inte vara svårt att hålla tiderna som planerat. Glöm inte att även informera om hur ni löst sjukvårdsfrågan samt även säkerheten. Kom ihåg att informera om var diskningarna anslås.</a:t>
            </a:r>
            <a:br>
              <a:rPr lang="sv-SE" sz="1600" dirty="0"/>
            </a:br>
            <a:br>
              <a:rPr lang="sv-SE" sz="1600" dirty="0"/>
            </a:br>
            <a:r>
              <a:rPr lang="sv-SE" sz="1600" b="1" dirty="0"/>
              <a:t>Nätning: </a:t>
            </a:r>
            <a:r>
              <a:rPr lang="sv-SE" sz="1600" dirty="0"/>
              <a:t>kom ihåg att när ni sätter dubbla nät så måste avstånden mellannäten alltid vara mer än höjden av nätet för att det skall fungeratillfredsställande.</a:t>
            </a:r>
            <a:br>
              <a:rPr lang="sv-SE" sz="1600" dirty="0"/>
            </a:br>
            <a:br>
              <a:rPr lang="sv-SE" sz="1600" dirty="0"/>
            </a:br>
            <a:r>
              <a:rPr lang="sv-SE" sz="1600" b="1" dirty="0"/>
              <a:t>Sista åkare: </a:t>
            </a:r>
            <a:r>
              <a:rPr lang="sv-SE" sz="1600" dirty="0"/>
              <a:t>skall alltid vara den som har sista startnumret så att funktionärerna vet att inga fler åkare kommer. Viktigt när inte alla hörhögtalaren.</a:t>
            </a:r>
            <a:br>
              <a:rPr lang="sv-SE" sz="1600" dirty="0"/>
            </a:br>
            <a:br>
              <a:rPr lang="sv-SE" sz="1600" dirty="0"/>
            </a:br>
            <a:r>
              <a:rPr lang="sv-SE" sz="1600" b="1" dirty="0"/>
              <a:t>Sponsorer/banderoller: </a:t>
            </a:r>
            <a:r>
              <a:rPr lang="sv-SE" sz="1600" dirty="0"/>
              <a:t>ett bra ställe att sätta upp klubbens sponsorer är snett framför åt sidorna vid starten, många bilder tas där, även runt inhägnaden vid målet. Fråga t ex en farfar/morfar eller annan om </a:t>
            </a:r>
            <a:r>
              <a:rPr lang="sv-SE" sz="1600" dirty="0" err="1"/>
              <a:t>dennekan</a:t>
            </a:r>
            <a:r>
              <a:rPr lang="sv-SE" sz="1600" dirty="0"/>
              <a:t> snickra till en stadig ram lämplig att sätta upp sponsorbanderollerna på, så det ser snyggt och prydligt ut.</a:t>
            </a:r>
            <a:br>
              <a:rPr lang="sv-SE" sz="1600" dirty="0"/>
            </a:br>
            <a:br>
              <a:rPr lang="sv-SE" sz="1600" dirty="0"/>
            </a:br>
            <a:r>
              <a:rPr lang="sv-SE" sz="1600" b="1" dirty="0"/>
              <a:t>Målområde: </a:t>
            </a:r>
            <a:r>
              <a:rPr lang="sv-SE" sz="1600" dirty="0"/>
              <a:t>inhägnaden längst ner runt målet där åkarna åker ut bör </a:t>
            </a:r>
            <a:r>
              <a:rPr lang="sv-SE" sz="1600" dirty="0" err="1"/>
              <a:t>avsäkerhetsskäl</a:t>
            </a:r>
            <a:r>
              <a:rPr lang="sv-SE" sz="1600" dirty="0"/>
              <a:t> vara dubbelt nätad. Om eventuellt en åkare faller in i nätet och publiken står nära kan lätt någon skadas. </a:t>
            </a:r>
            <a:br>
              <a:rPr lang="sv-SE" sz="1600" dirty="0"/>
            </a:br>
            <a:r>
              <a:rPr lang="sv-SE" sz="1600" dirty="0"/>
              <a:t>Har man dubbla nät med 3-5 meters mellanrum undviker man detta. Besiktning av banan skall alltid ske även genom mål- och målområde. Även målområdet måste vara välpreparerat</a:t>
            </a:r>
            <a:endParaRPr lang="sv-SE" sz="1800" dirty="0"/>
          </a:p>
        </p:txBody>
      </p:sp>
    </p:spTree>
    <p:extLst>
      <p:ext uri="{BB962C8B-B14F-4D97-AF65-F5344CB8AC3E}">
        <p14:creationId xmlns:p14="http://schemas.microsoft.com/office/powerpoint/2010/main" val="42706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3741575"/>
          </a:xfrm>
        </p:spPr>
        <p:txBody>
          <a:bodyPr>
            <a:noAutofit/>
          </a:bodyPr>
          <a:lstStyle/>
          <a:p>
            <a:pPr algn="l"/>
            <a:r>
              <a:rPr lang="sv-SE" sz="3200" b="1" dirty="0"/>
              <a:t>Pressansvarig</a:t>
            </a:r>
            <a:br>
              <a:rPr lang="sv-SE" sz="3200" b="1" dirty="0"/>
            </a:br>
            <a:br>
              <a:rPr lang="sv-SE" dirty="0"/>
            </a:br>
            <a:br>
              <a:rPr lang="sv-SE" sz="2000" dirty="0"/>
            </a:br>
            <a:r>
              <a:rPr lang="sv-SE" sz="2000" dirty="0"/>
              <a:t>”Vi måste slåss för varje spaltmillimeter vi kan få i tidningarna, för varje sekund vi kan få i lokal- eller riksradio/TV. Om vi ser oss som ”säljare” av den alpina sporten är det lätt att omvandla varje utrymme i media till annonspriser” </a:t>
            </a:r>
            <a:br>
              <a:rPr lang="sv-SE" sz="2000" dirty="0"/>
            </a:br>
            <a:r>
              <a:rPr lang="sv-SE" sz="2000" dirty="0"/>
              <a:t>•Utse en pressansvarig</a:t>
            </a:r>
            <a:br>
              <a:rPr lang="sv-SE" sz="2000" dirty="0"/>
            </a:br>
            <a:br>
              <a:rPr lang="sv-SE" sz="2000" dirty="0"/>
            </a:br>
            <a:r>
              <a:rPr lang="sv-SE" sz="2000" dirty="0"/>
              <a:t>I all information skall aktuella telefonnummer till honom eller henne finnas med. </a:t>
            </a:r>
            <a:br>
              <a:rPr lang="sv-SE" sz="2000" dirty="0"/>
            </a:br>
            <a:r>
              <a:rPr lang="sv-SE" sz="2000" dirty="0"/>
              <a:t>Ta fram statistik om klubben och berätta gärna om verksamheten, se till att vara välunderrättad om hela verksamheten.</a:t>
            </a:r>
          </a:p>
        </p:txBody>
      </p:sp>
    </p:spTree>
    <p:extLst>
      <p:ext uri="{BB962C8B-B14F-4D97-AF65-F5344CB8AC3E}">
        <p14:creationId xmlns:p14="http://schemas.microsoft.com/office/powerpoint/2010/main" val="4848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3947724"/>
          </a:xfrm>
        </p:spPr>
        <p:txBody>
          <a:bodyPr>
            <a:noAutofit/>
          </a:bodyPr>
          <a:lstStyle/>
          <a:p>
            <a:pPr algn="l"/>
            <a:r>
              <a:rPr lang="sv-SE" sz="3200" b="1" dirty="0"/>
              <a:t>Uppskjutande, avbrytande, förflyttning eller inställande av tävling </a:t>
            </a:r>
            <a:br>
              <a:rPr lang="sv-SE" sz="3200" b="1" dirty="0"/>
            </a:br>
            <a:br>
              <a:rPr lang="sv-SE" sz="2000" dirty="0"/>
            </a:br>
            <a:r>
              <a:rPr lang="sv-SE" sz="2000" dirty="0"/>
              <a:t>I samband med att man söker en tävling bör man också ta ställning till hur man bör förfara vid eventuell snöbrist eller liknande. </a:t>
            </a:r>
            <a:br>
              <a:rPr lang="sv-SE" sz="2000" dirty="0"/>
            </a:br>
            <a:br>
              <a:rPr lang="sv-SE" sz="2000" dirty="0"/>
            </a:br>
            <a:r>
              <a:rPr lang="sv-SE" sz="2000" dirty="0"/>
              <a:t>•Kontakt med AK i distriktet, </a:t>
            </a:r>
            <a:r>
              <a:rPr lang="sv-SE" sz="2000"/>
              <a:t>samordning bör alltid </a:t>
            </a:r>
            <a:r>
              <a:rPr lang="sv-SE" sz="2000" dirty="0"/>
              <a:t>ske med AK</a:t>
            </a:r>
            <a:br>
              <a:rPr lang="sv-SE" sz="2000" dirty="0"/>
            </a:br>
            <a:r>
              <a:rPr lang="sv-SE" sz="2000" dirty="0"/>
              <a:t>•Vid beslut om reservort, ta reda på vilka tjänster reservorten kan ställa upp med. Kan vi eventuellt dela arrangemanget?</a:t>
            </a:r>
            <a:br>
              <a:rPr lang="sv-SE" sz="2000" dirty="0"/>
            </a:br>
            <a:r>
              <a:rPr lang="sv-SE" sz="2000" dirty="0"/>
              <a:t>•Om man flyttar tävlingen och tar med sig alla funktionärer, åk gärna dit någon dag innan för att kontrollera att allt är i ordning på tävlingsplatsen.</a:t>
            </a:r>
            <a:br>
              <a:rPr lang="sv-SE" sz="2000" dirty="0"/>
            </a:br>
            <a:r>
              <a:rPr lang="sv-SE" sz="2000" dirty="0"/>
              <a:t>•Om tävlingen blir inställd är arrangören skyldig att informera de åkare som anmält sig samt SSF.</a:t>
            </a:r>
          </a:p>
        </p:txBody>
      </p:sp>
    </p:spTree>
    <p:extLst>
      <p:ext uri="{BB962C8B-B14F-4D97-AF65-F5344CB8AC3E}">
        <p14:creationId xmlns:p14="http://schemas.microsoft.com/office/powerpoint/2010/main" val="49256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0" y="643813"/>
            <a:ext cx="9080823" cy="4581330"/>
          </a:xfrm>
        </p:spPr>
        <p:txBody>
          <a:bodyPr>
            <a:noAutofit/>
          </a:bodyPr>
          <a:lstStyle/>
          <a:p>
            <a:pPr algn="l"/>
            <a:r>
              <a:rPr lang="sv-SE" sz="3200" b="1" dirty="0"/>
              <a:t>Tävlingsledning</a:t>
            </a:r>
            <a:br>
              <a:rPr lang="sv-SE" sz="3200" b="1" dirty="0"/>
            </a:br>
            <a:br>
              <a:rPr lang="sv-SE" sz="2000" dirty="0"/>
            </a:br>
            <a:r>
              <a:rPr lang="sv-SE" sz="2000" b="1" dirty="0"/>
              <a:t>Nationella tävlingar </a:t>
            </a:r>
            <a:br>
              <a:rPr lang="sv-SE" sz="2000" dirty="0"/>
            </a:br>
            <a:r>
              <a:rPr lang="sv-SE" sz="2000" dirty="0"/>
              <a:t>Tävlingsledningen utses av den arrangerade föreningen inför varje tävling och där ska följande funktionärer ingå; </a:t>
            </a:r>
            <a:br>
              <a:rPr lang="sv-SE" sz="2000" dirty="0"/>
            </a:br>
            <a:r>
              <a:rPr lang="sv-SE" sz="2000" dirty="0"/>
              <a:t>•Tävlingsledare</a:t>
            </a:r>
            <a:br>
              <a:rPr lang="sv-SE" sz="2000" dirty="0"/>
            </a:br>
            <a:r>
              <a:rPr lang="sv-SE" sz="2000" dirty="0"/>
              <a:t>•Tävlingssekreterare</a:t>
            </a:r>
            <a:br>
              <a:rPr lang="sv-SE" sz="2000" dirty="0"/>
            </a:br>
            <a:r>
              <a:rPr lang="sv-SE" sz="2000" dirty="0"/>
              <a:t>•</a:t>
            </a:r>
            <a:r>
              <a:rPr lang="sv-SE" sz="2000" dirty="0" err="1"/>
              <a:t>Banchef</a:t>
            </a:r>
            <a:br>
              <a:rPr lang="sv-SE" sz="2000" dirty="0"/>
            </a:br>
            <a:r>
              <a:rPr lang="sv-SE" sz="2000" dirty="0"/>
              <a:t>•Portdomarchef</a:t>
            </a:r>
            <a:br>
              <a:rPr lang="sv-SE" sz="2000" dirty="0"/>
            </a:br>
            <a:r>
              <a:rPr lang="sv-SE" sz="2000" dirty="0"/>
              <a:t>•Tidtagarchef/data</a:t>
            </a:r>
            <a:br>
              <a:rPr lang="sv-SE" sz="2000" dirty="0"/>
            </a:br>
            <a:br>
              <a:rPr lang="sv-SE" sz="2000" dirty="0"/>
            </a:br>
            <a:r>
              <a:rPr lang="sv-SE" sz="2000" dirty="0"/>
              <a:t>Tävlingsledningen utser alla tävlingsfunktionärer som inte ingår i tävlingsledningen. Tävlingsledningen utser också 3:e jurymedlem (Vid nationell TD, utsedd av SSF. Se kriterier www.skidor.com) som inte tillhör den arrangerande föreningen. </a:t>
            </a:r>
            <a:br>
              <a:rPr lang="sv-SE" sz="2000" dirty="0"/>
            </a:br>
            <a:r>
              <a:rPr lang="sv-SE" sz="2000" dirty="0"/>
              <a:t>Mer information finns i häftet ”Tävlingsregler Alpint” § 602 </a:t>
            </a: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8337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761861" y="363894"/>
            <a:ext cx="8368004" cy="6139544"/>
          </a:xfrm>
        </p:spPr>
        <p:txBody>
          <a:bodyPr>
            <a:noAutofit/>
          </a:bodyPr>
          <a:lstStyle/>
          <a:p>
            <a:pPr algn="l"/>
            <a:br>
              <a:rPr lang="sv-SE" sz="1800" dirty="0"/>
            </a:br>
            <a:r>
              <a:rPr lang="sv-SE" sz="3200" b="1" dirty="0"/>
              <a:t>Tävlingsfunktionärer</a:t>
            </a:r>
            <a:br>
              <a:rPr lang="sv-SE" sz="1800" dirty="0"/>
            </a:br>
            <a:br>
              <a:rPr lang="sv-SE" sz="1800" dirty="0"/>
            </a:br>
            <a:r>
              <a:rPr lang="sv-SE" sz="1800" b="1" dirty="0"/>
              <a:t>Nationella och distriktstävlingar </a:t>
            </a:r>
            <a:br>
              <a:rPr lang="sv-SE" sz="1800" dirty="0"/>
            </a:br>
            <a:r>
              <a:rPr lang="sv-SE" sz="1800" dirty="0"/>
              <a:t>• Tävlingsledare</a:t>
            </a:r>
            <a:br>
              <a:rPr lang="sv-SE" sz="1800" dirty="0"/>
            </a:br>
            <a:r>
              <a:rPr lang="sv-SE" sz="1800" dirty="0"/>
              <a:t>• </a:t>
            </a:r>
            <a:r>
              <a:rPr lang="sv-SE" sz="1800" dirty="0" err="1"/>
              <a:t>Banchef</a:t>
            </a:r>
            <a:br>
              <a:rPr lang="sv-SE" sz="1800" dirty="0"/>
            </a:br>
            <a:r>
              <a:rPr lang="sv-SE" sz="1800" dirty="0"/>
              <a:t>• Bansättare</a:t>
            </a:r>
            <a:br>
              <a:rPr lang="sv-SE" sz="1800" dirty="0"/>
            </a:br>
            <a:r>
              <a:rPr lang="sv-SE" sz="1800" dirty="0"/>
              <a:t>• Portdomarchef</a:t>
            </a:r>
            <a:br>
              <a:rPr lang="sv-SE" sz="1800" dirty="0"/>
            </a:br>
            <a:r>
              <a:rPr lang="sv-SE" sz="1800" dirty="0"/>
              <a:t>• Portdomare</a:t>
            </a:r>
            <a:br>
              <a:rPr lang="sv-SE" sz="1800" dirty="0"/>
            </a:br>
            <a:r>
              <a:rPr lang="sv-SE" sz="1800" dirty="0"/>
              <a:t>• Tävlingsjury</a:t>
            </a:r>
            <a:br>
              <a:rPr lang="sv-SE" sz="1800" dirty="0"/>
            </a:br>
            <a:r>
              <a:rPr lang="sv-SE" sz="1800" dirty="0"/>
              <a:t>• Starter (och startutropare)</a:t>
            </a:r>
            <a:br>
              <a:rPr lang="sv-SE" sz="1800" dirty="0"/>
            </a:br>
            <a:r>
              <a:rPr lang="sv-SE" sz="1800" dirty="0"/>
              <a:t>• Startdomare</a:t>
            </a:r>
            <a:br>
              <a:rPr lang="sv-SE" sz="1800" dirty="0"/>
            </a:br>
            <a:r>
              <a:rPr lang="sv-SE" sz="1800" dirty="0"/>
              <a:t>• Pressansvarig</a:t>
            </a:r>
            <a:br>
              <a:rPr lang="sv-SE" sz="1800" dirty="0"/>
            </a:br>
            <a:r>
              <a:rPr lang="sv-SE" sz="1800" dirty="0"/>
              <a:t>• Sekretariat/ Tävlingssekreterare</a:t>
            </a:r>
            <a:br>
              <a:rPr lang="sv-SE" sz="1800" dirty="0"/>
            </a:br>
            <a:r>
              <a:rPr lang="sv-SE" sz="1800" dirty="0"/>
              <a:t>• Dataansvarig</a:t>
            </a:r>
            <a:br>
              <a:rPr lang="sv-SE" sz="1800" dirty="0"/>
            </a:br>
            <a:r>
              <a:rPr lang="sv-SE" sz="1800" dirty="0"/>
              <a:t>• Måldomare, Tidtagaransvarig</a:t>
            </a:r>
            <a:br>
              <a:rPr lang="sv-SE" sz="1800" dirty="0"/>
            </a:br>
            <a:r>
              <a:rPr lang="sv-SE" sz="1800" dirty="0"/>
              <a:t>• Speaker</a:t>
            </a:r>
            <a:br>
              <a:rPr lang="sv-SE" sz="1800" dirty="0"/>
            </a:br>
            <a:r>
              <a:rPr lang="sv-SE" sz="1800" dirty="0"/>
              <a:t>• Ansvarig för anskaffning av priser och sponsorer</a:t>
            </a:r>
            <a:br>
              <a:rPr lang="sv-SE" sz="1800" dirty="0"/>
            </a:br>
            <a:r>
              <a:rPr lang="sv-SE" sz="1800" dirty="0"/>
              <a:t>•Föråkare</a:t>
            </a:r>
            <a:br>
              <a:rPr lang="sv-SE" sz="1800" dirty="0"/>
            </a:br>
            <a:r>
              <a:rPr lang="sv-SE" sz="1800" dirty="0"/>
              <a:t>• Nationell TD vid samtliga farttävlingar och finaler</a:t>
            </a:r>
            <a:br>
              <a:rPr lang="sv-SE" sz="1800" dirty="0"/>
            </a:br>
            <a:r>
              <a:rPr lang="sv-SE" sz="1800" dirty="0"/>
              <a:t>• Banfunktionärer, plogpatruller etc.</a:t>
            </a:r>
            <a:br>
              <a:rPr lang="sv-SE" sz="1800" dirty="0"/>
            </a:br>
            <a:r>
              <a:rPr lang="sv-SE" sz="1800" dirty="0"/>
              <a:t>• Mat och fika ansvarig</a:t>
            </a:r>
            <a:br>
              <a:rPr lang="sv-SE" sz="1800" dirty="0"/>
            </a:br>
            <a:r>
              <a:rPr lang="sv-SE" sz="1800" dirty="0"/>
              <a:t>• Liftansvarig</a:t>
            </a:r>
            <a:br>
              <a:rPr lang="sv-SE" sz="1800" dirty="0"/>
            </a:br>
            <a:r>
              <a:rPr lang="sv-SE" sz="1800" dirty="0"/>
              <a:t>• Träningsansvarig</a:t>
            </a:r>
            <a:br>
              <a:rPr lang="sv-SE" sz="1800" dirty="0"/>
            </a:br>
            <a:r>
              <a:rPr lang="sv-SE" sz="1800" dirty="0"/>
              <a:t>• Parkeringsansvarig</a:t>
            </a:r>
            <a:endParaRPr lang="sv-SE" sz="1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5212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40"/>
            <a:ext cx="9004623" cy="5066522"/>
          </a:xfrm>
        </p:spPr>
        <p:txBody>
          <a:bodyPr>
            <a:noAutofit/>
          </a:bodyPr>
          <a:lstStyle/>
          <a:p>
            <a:pPr algn="l"/>
            <a:br>
              <a:rPr lang="sv-SE" sz="2400" dirty="0"/>
            </a:br>
            <a:r>
              <a:rPr lang="sv-SE" sz="3200" b="1" dirty="0"/>
              <a:t>Tävlingsledare</a:t>
            </a:r>
            <a:r>
              <a:rPr lang="sv-SE" sz="2400" dirty="0"/>
              <a:t> </a:t>
            </a:r>
            <a:br>
              <a:rPr lang="sv-SE" sz="2400" dirty="0"/>
            </a:br>
            <a:r>
              <a:rPr lang="sv-SE" sz="2400" dirty="0"/>
              <a:t>Nationella och distriktstävlingar </a:t>
            </a:r>
            <a:br>
              <a:rPr lang="sv-SE" sz="2400" dirty="0"/>
            </a:br>
            <a:br>
              <a:rPr lang="sv-SE" sz="2400" dirty="0"/>
            </a:br>
            <a:r>
              <a:rPr lang="sv-SE" sz="2400" dirty="0"/>
              <a:t>Alla nationella tävlingsarrangörer ska ha en tävlingsledare som genomgått tävlingsledarkurs eller arrangörskurs. </a:t>
            </a:r>
            <a:br>
              <a:rPr lang="sv-SE" sz="2400" dirty="0"/>
            </a:br>
            <a:r>
              <a:rPr lang="sv-SE" sz="2400" dirty="0"/>
              <a:t>Förutom den centrala kursen kan regionen och distriktet genomföra kurser. </a:t>
            </a:r>
            <a:br>
              <a:rPr lang="sv-SE" sz="2400" dirty="0"/>
            </a:br>
            <a:r>
              <a:rPr lang="sv-SE" sz="2400" dirty="0"/>
              <a:t>Tävlingsledaren skall ha erfarenhet av tävlingar och god kunskap av regler. </a:t>
            </a:r>
            <a:br>
              <a:rPr lang="sv-SE" sz="2400" dirty="0"/>
            </a:br>
            <a:r>
              <a:rPr lang="sv-SE" sz="2400" dirty="0"/>
              <a:t>Tävlingsledaren leder och fördelar tävlingsledningens arbete inför tävlingen och avgör i samarbete med de övriga jurymedlemmarna (se tävlingsjury) under tävlingen uppkomna frågor. </a:t>
            </a:r>
            <a:br>
              <a:rPr lang="sv-SE" sz="2400" dirty="0"/>
            </a:br>
            <a:br>
              <a:rPr lang="sv-SE" sz="2400" dirty="0"/>
            </a:br>
            <a:r>
              <a:rPr lang="sv-SE" sz="2400" i="1" dirty="0"/>
              <a:t>Se Tävlingsregler alpint § 604</a:t>
            </a:r>
            <a:br>
              <a:rPr lang="sv-SE" sz="2400" dirty="0"/>
            </a:br>
            <a:endParaRPr lang="sv-SE"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699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39"/>
            <a:ext cx="9004623" cy="5383763"/>
          </a:xfrm>
        </p:spPr>
        <p:txBody>
          <a:bodyPr>
            <a:noAutofit/>
          </a:bodyPr>
          <a:lstStyle/>
          <a:p>
            <a:pPr algn="l"/>
            <a:br>
              <a:rPr lang="sv-SE" sz="2000" dirty="0"/>
            </a:br>
            <a:r>
              <a:rPr lang="sv-SE" sz="2000" b="1" dirty="0"/>
              <a:t>Lagledarmöte </a:t>
            </a:r>
            <a:br>
              <a:rPr lang="sv-SE" sz="2000" dirty="0"/>
            </a:br>
            <a:r>
              <a:rPr lang="sv-SE" sz="2000" dirty="0"/>
              <a:t>Checklista inför lagledarmöte som tävlingsledaren ska leda: </a:t>
            </a:r>
            <a:br>
              <a:rPr lang="sv-SE" sz="2000" dirty="0"/>
            </a:br>
            <a:r>
              <a:rPr lang="sv-SE" sz="2000" dirty="0"/>
              <a:t>•</a:t>
            </a:r>
            <a:r>
              <a:rPr lang="sv-SE" sz="1800" dirty="0"/>
              <a:t>Presentera tävlingsjury, portdomarchef, starter, </a:t>
            </a:r>
            <a:r>
              <a:rPr lang="sv-SE" sz="1800" dirty="0" err="1"/>
              <a:t>banchef</a:t>
            </a:r>
            <a:r>
              <a:rPr lang="sv-SE" sz="1800" dirty="0"/>
              <a:t> med flera.</a:t>
            </a:r>
            <a:br>
              <a:rPr lang="sv-SE" sz="1800" dirty="0"/>
            </a:br>
            <a:r>
              <a:rPr lang="sv-SE" sz="1800" dirty="0"/>
              <a:t>•Presentera banan (besiktigas, prepareras, bansättare) (kan även göras av </a:t>
            </a:r>
            <a:r>
              <a:rPr lang="sv-SE" sz="1800" dirty="0" err="1"/>
              <a:t>banchefen</a:t>
            </a:r>
            <a:r>
              <a:rPr lang="sv-SE" sz="1800" dirty="0"/>
              <a:t>)</a:t>
            </a:r>
            <a:br>
              <a:rPr lang="sv-SE" sz="1800" dirty="0"/>
            </a:br>
            <a:r>
              <a:rPr lang="sv-SE" sz="1800" dirty="0"/>
              <a:t>•Väder</a:t>
            </a:r>
            <a:br>
              <a:rPr lang="sv-SE" sz="1800" dirty="0"/>
            </a:br>
            <a:r>
              <a:rPr lang="sv-SE" sz="1800" dirty="0"/>
              <a:t>•Protest, protesttid (se Tävlingsregler Alpint § 641)</a:t>
            </a:r>
            <a:br>
              <a:rPr lang="sv-SE" sz="1800" dirty="0"/>
            </a:br>
            <a:r>
              <a:rPr lang="sv-SE" sz="1800" dirty="0"/>
              <a:t>•Tala om hur många som får pris och när prisutdelningen är</a:t>
            </a:r>
            <a:br>
              <a:rPr lang="sv-SE" sz="1800" dirty="0"/>
            </a:br>
            <a:r>
              <a:rPr lang="sv-SE" sz="1800" dirty="0"/>
              <a:t>•Föråkare (antal och startar när) (se Tävlingsregler Alpint § 624)</a:t>
            </a:r>
            <a:br>
              <a:rPr lang="sv-SE" sz="1800" dirty="0"/>
            </a:br>
            <a:r>
              <a:rPr lang="sv-SE" sz="1800" dirty="0"/>
              <a:t>•Tider (1: a och 2: a start, besiktning prisutdelning mm)</a:t>
            </a:r>
            <a:br>
              <a:rPr lang="sv-SE" sz="1800" dirty="0"/>
            </a:br>
            <a:r>
              <a:rPr lang="sv-SE" sz="1800" dirty="0"/>
              <a:t>•Startordning 2: a åket (se Tävlingsregler Alpin § 621)</a:t>
            </a:r>
            <a:br>
              <a:rPr lang="sv-SE" sz="1800" dirty="0"/>
            </a:br>
            <a:r>
              <a:rPr lang="sv-SE" sz="1800" dirty="0"/>
              <a:t>•Sjukvård</a:t>
            </a:r>
            <a:br>
              <a:rPr lang="sv-SE" sz="1800" dirty="0"/>
            </a:br>
            <a:r>
              <a:rPr lang="sv-SE" sz="1800" dirty="0"/>
              <a:t>•Tävlingsklockan (klockan är nu 99.99)</a:t>
            </a:r>
            <a:br>
              <a:rPr lang="sv-SE" sz="1800" dirty="0"/>
            </a:br>
            <a:r>
              <a:rPr lang="sv-SE" sz="1800" dirty="0"/>
              <a:t>•Övriga frågor</a:t>
            </a:r>
            <a:br>
              <a:rPr lang="sv-SE" sz="1800" dirty="0"/>
            </a:br>
            <a:br>
              <a:rPr lang="sv-SE" sz="1800" dirty="0"/>
            </a:br>
            <a:r>
              <a:rPr lang="sv-SE" sz="1800" dirty="0"/>
              <a:t>Mer detaljerad checklista för lagledarmöte och vad tävlingsledaren bör tänka på innan och under tävlingarna, finns i häftet ”Lathundar för alpin tävlingsorganisation”. Häftet finns på SSF:s alpina hemsida under Tävlingar/För arrangörer. </a:t>
            </a:r>
            <a:br>
              <a:rPr lang="sv-SE" sz="1800" dirty="0"/>
            </a:br>
            <a:br>
              <a:rPr lang="sv-SE" sz="1800" dirty="0"/>
            </a:br>
            <a:r>
              <a:rPr lang="sv-SE" sz="1800" dirty="0"/>
              <a:t>Tävlingsledaren ska stå i ständig radiokontakt med tävlingsledningen under hela tävlingsdagen även före och efter tävlingen tills tävlingen är helt avslutad. Tävlingsledaren skall ansvara för att aktuella tävlingsregler finns tillgängliga.</a:t>
            </a: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99237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40"/>
            <a:ext cx="9004623" cy="4058816"/>
          </a:xfrm>
        </p:spPr>
        <p:txBody>
          <a:bodyPr>
            <a:noAutofit/>
          </a:bodyPr>
          <a:lstStyle/>
          <a:p>
            <a:pPr algn="l"/>
            <a:br>
              <a:rPr lang="sv-SE" sz="2000" dirty="0"/>
            </a:br>
            <a:r>
              <a:rPr lang="sv-SE" sz="3200" b="1" dirty="0" err="1"/>
              <a:t>Banchef</a:t>
            </a:r>
            <a:r>
              <a:rPr lang="sv-SE" sz="2000" dirty="0"/>
              <a:t> </a:t>
            </a:r>
            <a:br>
              <a:rPr lang="sv-SE" sz="2000" dirty="0"/>
            </a:br>
            <a:br>
              <a:rPr lang="sv-SE" sz="2000" dirty="0"/>
            </a:br>
            <a:r>
              <a:rPr lang="sv-SE" sz="2000" dirty="0"/>
              <a:t>•</a:t>
            </a:r>
            <a:r>
              <a:rPr lang="sv-SE" sz="1800" dirty="0" err="1"/>
              <a:t>Banchefen</a:t>
            </a:r>
            <a:r>
              <a:rPr lang="sv-SE" sz="1800" dirty="0"/>
              <a:t> ska se till att backen är preparerad för tävling. Arbetet börjar minsten månad                </a:t>
            </a:r>
            <a:br>
              <a:rPr lang="sv-SE" sz="1800" dirty="0"/>
            </a:br>
            <a:r>
              <a:rPr lang="sv-SE" sz="1800" dirty="0"/>
              <a:t>INNAN tävlingen.</a:t>
            </a:r>
            <a:br>
              <a:rPr lang="sv-SE" sz="1800" dirty="0"/>
            </a:br>
            <a:r>
              <a:rPr lang="sv-SE" sz="1800" dirty="0"/>
              <a:t>•</a:t>
            </a:r>
            <a:r>
              <a:rPr lang="sv-SE" sz="1800" dirty="0" err="1"/>
              <a:t>Banchefen</a:t>
            </a:r>
            <a:r>
              <a:rPr lang="sv-SE" sz="1800" dirty="0"/>
              <a:t> ska ordna avspärrningar av startområdet och målområdet </a:t>
            </a:r>
            <a:r>
              <a:rPr lang="sv-SE" sz="1800" dirty="0" err="1"/>
              <a:t>ocheventuellt</a:t>
            </a:r>
            <a:r>
              <a:rPr lang="sv-SE" sz="1800" dirty="0"/>
              <a:t> hela   banan.</a:t>
            </a:r>
            <a:br>
              <a:rPr lang="sv-SE" sz="1800" dirty="0"/>
            </a:br>
            <a:r>
              <a:rPr lang="sv-SE" sz="1800" dirty="0"/>
              <a:t>•</a:t>
            </a:r>
            <a:r>
              <a:rPr lang="sv-SE" sz="1800" dirty="0" err="1"/>
              <a:t>Banchefen</a:t>
            </a:r>
            <a:r>
              <a:rPr lang="sv-SE" sz="1800" dirty="0"/>
              <a:t> ska ordna med flera ”banfunktionärer” (3–4 </a:t>
            </a:r>
            <a:r>
              <a:rPr lang="sv-SE" sz="1800" dirty="0" err="1"/>
              <a:t>st</a:t>
            </a:r>
            <a:r>
              <a:rPr lang="sv-SE" sz="1800" dirty="0"/>
              <a:t> i varje banpatrull) förunderhåll/preparering av banan, han bestämmer också när prepareringen </a:t>
            </a:r>
            <a:r>
              <a:rPr lang="sv-SE" sz="1800" dirty="0" err="1"/>
              <a:t>skaske</a:t>
            </a:r>
            <a:r>
              <a:rPr lang="sv-SE" sz="1800" dirty="0"/>
              <a:t> t ex efter var 10:e åkare.</a:t>
            </a:r>
            <a:br>
              <a:rPr lang="sv-SE" sz="1800" dirty="0"/>
            </a:br>
            <a:r>
              <a:rPr lang="sv-SE" sz="1800" dirty="0"/>
              <a:t>•</a:t>
            </a:r>
            <a:r>
              <a:rPr lang="sv-SE" sz="1800" dirty="0" err="1"/>
              <a:t>Banchefen</a:t>
            </a:r>
            <a:r>
              <a:rPr lang="sv-SE" sz="1800" dirty="0"/>
              <a:t> är ansvarig för att ordna med medhjälpare till bansättningen.</a:t>
            </a:r>
            <a:br>
              <a:rPr lang="sv-SE" sz="1800" dirty="0"/>
            </a:br>
            <a:r>
              <a:rPr lang="sv-SE" sz="1800" dirty="0"/>
              <a:t>•Reservkäpparnas platser skall utses av </a:t>
            </a:r>
            <a:r>
              <a:rPr lang="sv-SE" sz="1800" dirty="0" err="1"/>
              <a:t>banchefen</a:t>
            </a:r>
            <a:r>
              <a:rPr lang="sv-SE" sz="1800" dirty="0"/>
              <a:t>.</a:t>
            </a:r>
            <a:br>
              <a:rPr lang="sv-SE" sz="1800" dirty="0"/>
            </a:br>
            <a:r>
              <a:rPr lang="sv-SE" sz="1800" dirty="0"/>
              <a:t>•Se till att ett antal borrar ska finnas tillgängliga.</a:t>
            </a:r>
            <a:br>
              <a:rPr lang="sv-SE" sz="1800" dirty="0"/>
            </a:br>
            <a:r>
              <a:rPr lang="sv-SE" sz="1800" dirty="0"/>
              <a:t>•</a:t>
            </a:r>
            <a:r>
              <a:rPr lang="sv-SE" sz="1800" dirty="0" err="1"/>
              <a:t>Banchefen</a:t>
            </a:r>
            <a:r>
              <a:rPr lang="sv-SE" sz="1800" dirty="0"/>
              <a:t> ska se till att nödvändigt material finns tillgänglig åt bansättaren.</a:t>
            </a:r>
            <a:br>
              <a:rPr lang="sv-SE" sz="1800" dirty="0"/>
            </a:br>
            <a:r>
              <a:rPr lang="sv-SE" sz="1800" dirty="0"/>
              <a:t>•Säkerheten, miljön och material.</a:t>
            </a:r>
            <a:br>
              <a:rPr lang="sv-SE" sz="1800" dirty="0"/>
            </a:b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3764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2" y="895740"/>
            <a:ext cx="3058053" cy="4895460"/>
          </a:xfrm>
        </p:spPr>
        <p:txBody>
          <a:bodyPr>
            <a:noAutofit/>
          </a:bodyPr>
          <a:lstStyle/>
          <a:p>
            <a:pPr algn="l"/>
            <a:br>
              <a:rPr lang="sv-SE" sz="3200" b="1" dirty="0"/>
            </a:br>
            <a:r>
              <a:rPr lang="sv-SE" sz="3200" b="1" dirty="0"/>
              <a:t>Bansättaren </a:t>
            </a:r>
            <a:br>
              <a:rPr lang="sv-SE" sz="3200" b="1" dirty="0"/>
            </a:br>
            <a:br>
              <a:rPr lang="sv-SE" sz="2000" dirty="0"/>
            </a:br>
            <a:r>
              <a:rPr lang="sv-SE" sz="2000" dirty="0"/>
              <a:t>•Bansättaren utses av tävlingsledningen.</a:t>
            </a:r>
            <a:br>
              <a:rPr lang="sv-SE" sz="2000" dirty="0"/>
            </a:br>
            <a:r>
              <a:rPr lang="sv-SE" sz="2000" dirty="0"/>
              <a:t>•När banan är klar så ska han meddela tävlingsledaren antal portar i banan.</a:t>
            </a:r>
            <a:br>
              <a:rPr lang="sv-SE" sz="2000" dirty="0"/>
            </a:br>
            <a:r>
              <a:rPr lang="sv-SE" sz="2000" dirty="0"/>
              <a:t>•Bansättaren ska ha kännedom om reglerna för bansättning</a:t>
            </a:r>
            <a:br>
              <a:rPr lang="sv-SE" sz="2000" dirty="0"/>
            </a:br>
            <a:r>
              <a:rPr lang="sv-SE" sz="2000" dirty="0"/>
              <a:t>  (se Tävlingsregler Alpint § 613 – 618)</a:t>
            </a:r>
            <a:br>
              <a:rPr lang="sv-SE" sz="2000" dirty="0"/>
            </a:br>
            <a:r>
              <a:rPr lang="sv-SE" sz="2000" dirty="0"/>
              <a:t>•Bansättaren skall se till att sätta banan enligt alla säkerhetsaspekter.</a:t>
            </a:r>
            <a:br>
              <a:rPr lang="sv-SE" sz="2000" dirty="0"/>
            </a:br>
            <a:endParaRPr lang="sv-SE" sz="2000" dirty="0">
              <a:latin typeface="Aharoni" panose="02010803020104030203" pitchFamily="2" charset="-79"/>
              <a:cs typeface="Aharoni" panose="02010803020104030203" pitchFamily="2" charset="-79"/>
            </a:endParaRPr>
          </a:p>
        </p:txBody>
      </p:sp>
      <p:pic>
        <p:nvPicPr>
          <p:cNvPr id="2" name="Bildobjekt 1">
            <a:extLst>
              <a:ext uri="{FF2B5EF4-FFF2-40B4-BE49-F238E27FC236}">
                <a16:creationId xmlns:a16="http://schemas.microsoft.com/office/drawing/2014/main" id="{5392D14D-774B-4085-A31D-7ADCD9F166FD}"/>
              </a:ext>
            </a:extLst>
          </p:cNvPr>
          <p:cNvPicPr>
            <a:picLocks noChangeAspect="1"/>
          </p:cNvPicPr>
          <p:nvPr/>
        </p:nvPicPr>
        <p:blipFill>
          <a:blip r:embed="rId4"/>
          <a:stretch>
            <a:fillRect/>
          </a:stretch>
        </p:blipFill>
        <p:spPr>
          <a:xfrm>
            <a:off x="5597237" y="1828799"/>
            <a:ext cx="6054435" cy="4861355"/>
          </a:xfrm>
          <a:prstGeom prst="rect">
            <a:avLst/>
          </a:prstGeom>
        </p:spPr>
      </p:pic>
    </p:spTree>
    <p:extLst>
      <p:ext uri="{BB962C8B-B14F-4D97-AF65-F5344CB8AC3E}">
        <p14:creationId xmlns:p14="http://schemas.microsoft.com/office/powerpoint/2010/main" val="389252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692C6B2-5F78-4F91-A52B-76159A090C28}"/>
              </a:ext>
            </a:extLst>
          </p:cNvPr>
          <p:cNvPicPr>
            <a:picLocks noChangeAspect="1"/>
          </p:cNvPicPr>
          <p:nvPr/>
        </p:nvPicPr>
        <p:blipFill>
          <a:blip r:embed="rId2"/>
          <a:stretch>
            <a:fillRect/>
          </a:stretch>
        </p:blipFill>
        <p:spPr>
          <a:xfrm>
            <a:off x="10668000" y="138113"/>
            <a:ext cx="1438275" cy="1876425"/>
          </a:xfrm>
          <a:prstGeom prst="rect">
            <a:avLst/>
          </a:prstGeom>
        </p:spPr>
      </p:pic>
      <p:pic>
        <p:nvPicPr>
          <p:cNvPr id="6" name="Bildobjekt 5">
            <a:extLst>
              <a:ext uri="{FF2B5EF4-FFF2-40B4-BE49-F238E27FC236}">
                <a16:creationId xmlns:a16="http://schemas.microsoft.com/office/drawing/2014/main" id="{4BAED851-E59A-4CC9-A191-9FE4C799CE17}"/>
              </a:ext>
            </a:extLst>
          </p:cNvPr>
          <p:cNvPicPr>
            <a:picLocks noChangeAspect="1"/>
          </p:cNvPicPr>
          <p:nvPr/>
        </p:nvPicPr>
        <p:blipFill>
          <a:blip r:embed="rId3"/>
          <a:stretch>
            <a:fillRect/>
          </a:stretch>
        </p:blipFill>
        <p:spPr>
          <a:xfrm>
            <a:off x="185641" y="138113"/>
            <a:ext cx="2228850" cy="1552575"/>
          </a:xfrm>
          <a:prstGeom prst="rect">
            <a:avLst/>
          </a:prstGeom>
        </p:spPr>
      </p:pic>
      <p:sp>
        <p:nvSpPr>
          <p:cNvPr id="4" name="Rubrik 3">
            <a:extLst>
              <a:ext uri="{FF2B5EF4-FFF2-40B4-BE49-F238E27FC236}">
                <a16:creationId xmlns:a16="http://schemas.microsoft.com/office/drawing/2014/main" id="{F4EF63C6-FCD9-450E-83F8-D089BB898340}"/>
              </a:ext>
            </a:extLst>
          </p:cNvPr>
          <p:cNvSpPr>
            <a:spLocks noGrp="1"/>
          </p:cNvSpPr>
          <p:nvPr>
            <p:ph type="ctrTitle"/>
          </p:nvPr>
        </p:nvSpPr>
        <p:spPr>
          <a:xfrm>
            <a:off x="2414491" y="895740"/>
            <a:ext cx="9004623" cy="5962260"/>
          </a:xfrm>
        </p:spPr>
        <p:txBody>
          <a:bodyPr>
            <a:noAutofit/>
          </a:bodyPr>
          <a:lstStyle/>
          <a:p>
            <a:pPr algn="l"/>
            <a:br>
              <a:rPr lang="sv-SE" sz="2000" b="1" dirty="0"/>
            </a:br>
            <a:r>
              <a:rPr lang="sv-SE" sz="3200" b="1" dirty="0"/>
              <a:t>Portdomarchef </a:t>
            </a:r>
            <a:br>
              <a:rPr lang="sv-SE" sz="2000" dirty="0"/>
            </a:br>
            <a:r>
              <a:rPr lang="sv-SE" sz="2000" dirty="0"/>
              <a:t>•</a:t>
            </a:r>
            <a:r>
              <a:rPr lang="sv-SE" sz="1800" dirty="0"/>
              <a:t>Portdomarchefen utses av tävlingsledaren</a:t>
            </a:r>
            <a:br>
              <a:rPr lang="sv-SE" sz="1800" dirty="0"/>
            </a:br>
            <a:r>
              <a:rPr lang="sv-SE" sz="1800" dirty="0"/>
              <a:t>•Portdomarchefen ska se till att alla portdomare är på plats innan första start.</a:t>
            </a:r>
            <a:br>
              <a:rPr lang="sv-SE" sz="1800" dirty="0"/>
            </a:br>
            <a:r>
              <a:rPr lang="sv-SE" sz="1800" dirty="0"/>
              <a:t>•Portdomarchefen ska ha ett möte före start och informera portdomarna om följande:</a:t>
            </a:r>
            <a:br>
              <a:rPr lang="sv-SE" sz="1800" dirty="0"/>
            </a:br>
            <a:r>
              <a:rPr lang="sv-SE" sz="1800" dirty="0"/>
              <a:t>1.Vilken/vilka portar respektive portdomare ansvarar för.</a:t>
            </a:r>
            <a:br>
              <a:rPr lang="sv-SE" sz="1800" dirty="0"/>
            </a:br>
            <a:r>
              <a:rPr lang="sv-SE" sz="1800" dirty="0"/>
              <a:t>2.Var respektive portdomare ska stå</a:t>
            </a:r>
            <a:br>
              <a:rPr lang="sv-SE" sz="1800" dirty="0"/>
            </a:br>
            <a:r>
              <a:rPr lang="sv-SE" sz="1800" dirty="0"/>
              <a:t>3.Förklara noggrant vad portvaktens uppgift är (regler mm) och hur portdomaren skall agera vid eventuell diskning.</a:t>
            </a:r>
            <a:br>
              <a:rPr lang="sv-SE" sz="1800" dirty="0"/>
            </a:br>
            <a:r>
              <a:rPr lang="sv-SE" sz="1800" dirty="0"/>
              <a:t>4.När protokollen samlas in.</a:t>
            </a:r>
            <a:br>
              <a:rPr lang="sv-SE" sz="1800" dirty="0"/>
            </a:br>
            <a:r>
              <a:rPr lang="sv-SE" sz="1800" dirty="0"/>
              <a:t>5.Att portdomarna stannar tills protesttiden gått ut.</a:t>
            </a:r>
            <a:br>
              <a:rPr lang="sv-SE" sz="1800" dirty="0"/>
            </a:br>
            <a:br>
              <a:rPr lang="sv-SE" sz="1800" dirty="0"/>
            </a:br>
            <a:r>
              <a:rPr lang="sv-SE" sz="1800" dirty="0"/>
              <a:t>•Portdomarchefen ska under tävlingen kontrollera och informera portdomarna</a:t>
            </a:r>
            <a:br>
              <a:rPr lang="sv-SE" sz="1800" dirty="0"/>
            </a:br>
            <a:r>
              <a:rPr lang="sv-SE" sz="1800" dirty="0"/>
              <a:t>•Efter varje åks slut ska portdomarchefen samla ihop startdomarens, måldomarens och portdomarnas protokoll och överlämna protokollen tillsekretariatet, och stämma av protokollen med sekretariatet</a:t>
            </a:r>
            <a:br>
              <a:rPr lang="sv-SE" sz="1800" dirty="0"/>
            </a:br>
            <a:r>
              <a:rPr lang="sv-SE" sz="1800" dirty="0"/>
              <a:t>•Portdomarchefen ska se till att all nödvändig utrustning finns och att den fungerar. Om något saknas eller är trasigt ska han meddela </a:t>
            </a:r>
            <a:r>
              <a:rPr lang="sv-SE" sz="1800" dirty="0" err="1"/>
              <a:t>banchefen</a:t>
            </a:r>
            <a:r>
              <a:rPr lang="sv-SE" sz="1800" dirty="0"/>
              <a:t>.</a:t>
            </a:r>
            <a:br>
              <a:rPr lang="sv-SE" sz="1800" dirty="0"/>
            </a:br>
            <a:r>
              <a:rPr lang="sv-SE" sz="1800" dirty="0"/>
              <a:t>•Varje portdomare ska vara utrustad med följande material:</a:t>
            </a:r>
            <a:br>
              <a:rPr lang="sv-SE" sz="1800" dirty="0"/>
            </a:br>
            <a:r>
              <a:rPr lang="sv-SE" sz="1800" dirty="0"/>
              <a:t>	</a:t>
            </a:r>
            <a:r>
              <a:rPr lang="sv-SE" sz="1600" dirty="0"/>
              <a:t>1.Kratta eller spade</a:t>
            </a:r>
            <a:br>
              <a:rPr lang="sv-SE" sz="1600" dirty="0"/>
            </a:br>
            <a:r>
              <a:rPr lang="sv-SE" sz="1600" dirty="0"/>
              <a:t>	2.Portdomarprotokoll (mallar finns på SSF:s hemsida)</a:t>
            </a:r>
            <a:br>
              <a:rPr lang="sv-SE" sz="1600" dirty="0"/>
            </a:br>
            <a:r>
              <a:rPr lang="sv-SE" sz="1600" dirty="0"/>
              <a:t>	3.Pennor</a:t>
            </a:r>
            <a:br>
              <a:rPr lang="sv-SE" sz="1600" dirty="0"/>
            </a:br>
            <a:r>
              <a:rPr lang="sv-SE" sz="1600" dirty="0"/>
              <a:t>	4.Funktionärsbindlar/västar</a:t>
            </a:r>
            <a:br>
              <a:rPr lang="sv-SE" sz="1600" dirty="0"/>
            </a:br>
            <a:br>
              <a:rPr lang="sv-SE" sz="1800" dirty="0"/>
            </a:br>
            <a:r>
              <a:rPr lang="sv-SE" sz="1800" dirty="0"/>
              <a:t>•Portdomarchefen ska numrera alla portar, märk lämpligast ytterkäppen på varje port.</a:t>
            </a:r>
            <a:br>
              <a:rPr lang="sv-SE" sz="1800" dirty="0"/>
            </a:br>
            <a:r>
              <a:rPr lang="sv-SE" sz="1600" dirty="0"/>
              <a:t>1.Ingen får lämna sin plats under tävlingens gång utan att meddelaportdomarchefen.</a:t>
            </a:r>
            <a:br>
              <a:rPr lang="sv-SE" sz="1600" dirty="0"/>
            </a:br>
            <a:r>
              <a:rPr lang="sv-SE" sz="1600" dirty="0"/>
              <a:t>2.Diskutera med portdomarna om varför det är viktigt att de tar sin uppgift på allvar.</a:t>
            </a:r>
            <a:endParaRPr lang="sv-SE"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5670460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20197</TotalTime>
  <Words>29</Words>
  <Application>Microsoft Office PowerPoint</Application>
  <PresentationFormat>Bredbild</PresentationFormat>
  <Paragraphs>24</Paragraphs>
  <Slides>24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24</vt:i4>
      </vt:variant>
    </vt:vector>
  </HeadingPairs>
  <TitlesOfParts>
    <vt:vector size="29" baseType="lpstr">
      <vt:lpstr>Aharoni</vt:lpstr>
      <vt:lpstr>Arial</vt:lpstr>
      <vt:lpstr>Calibri</vt:lpstr>
      <vt:lpstr>Calibri Light</vt:lpstr>
      <vt:lpstr>Office-tema</vt:lpstr>
      <vt:lpstr>Nu ska vi ha tävling!</vt:lpstr>
      <vt:lpstr>Nationella och regionala tävlingar   Nationella cupen, övriga nationella tävlingar (ungdom, junior, senior och veteraner), Lilla Världscupen finaler, USM och Lilla Världscupen deltävlingar.   För Lilla Världscupens regionfinal (11–12 år) och USM-kval (15–16 år) görs en samplanering mellan tävlingsansvariga i region och distrikt.   För Lilla Världscupen landsdelsfinal (13–14 år) görs en samplanering mellan regionsansvariga för tävling inom landsdelarna.   För Lilla Världscupen deltävlingar, övriga nationella och distriktstävlingar görs en samplanering inom distriktet.</vt:lpstr>
      <vt:lpstr>Tävlingsledning  Nationella tävlingar  Tävlingsledningen utses av den arrangerade föreningen inför varje tävling och där ska följande funktionärer ingå;  •Tävlingsledare •Tävlingssekreterare •Banchef •Portdomarchef •Tidtagarchef/data  Tävlingsledningen utser alla tävlingsfunktionärer som inte ingår i tävlingsledningen. Tävlingsledningen utser också 3:e jurymedlem (Vid nationell TD, utsedd av SSF. Se kriterier www.skidor.com) som inte tillhör den arrangerande föreningen.  Mer information finns i häftet ”Tävlingsregler Alpint” § 602 </vt:lpstr>
      <vt:lpstr> Tävlingsfunktionärer  Nationella och distriktstävlingar  • Tävlingsledare • Banchef • Bansättare • Portdomarchef • Portdomare • Tävlingsjury • Starter (och startutropare) • Startdomare • Pressansvarig • Sekretariat/ Tävlingssekreterare • Dataansvarig • Måldomare, Tidtagaransvarig • Speaker • Ansvarig för anskaffning av priser och sponsorer •Föråkare • Nationell TD vid samtliga farttävlingar och finaler • Banfunktionärer, plogpatruller etc. • Mat och fika ansvarig • Liftansvarig • Träningsansvarig • Parkeringsansvarig</vt:lpstr>
      <vt:lpstr> Tävlingsledare  Nationella och distriktstävlingar   Alla nationella tävlingsarrangörer ska ha en tävlingsledare som genomgått tävlingsledarkurs eller arrangörskurs.  Förutom den centrala kursen kan regionen och distriktet genomföra kurser.  Tävlingsledaren skall ha erfarenhet av tävlingar och god kunskap av regler.  Tävlingsledaren leder och fördelar tävlingsledningens arbete inför tävlingen och avgör i samarbete med de övriga jurymedlemmarna (se tävlingsjury) under tävlingen uppkomna frågor.   Se Tävlingsregler alpint § 604 </vt:lpstr>
      <vt:lpstr> Lagledarmöte  Checklista inför lagledarmöte som tävlingsledaren ska leda:  •Presentera tävlingsjury, portdomarchef, starter, banchef med flera. •Presentera banan (besiktigas, prepareras, bansättare) (kan även göras av banchefen) •Väder •Protest, protesttid (se Tävlingsregler Alpint § 641) •Tala om hur många som får pris och när prisutdelningen är •Föråkare (antal och startar när) (se Tävlingsregler Alpint § 624) •Tider (1: a och 2: a start, besiktning prisutdelning mm) •Startordning 2: a åket (se Tävlingsregler Alpin § 621) •Sjukvård •Tävlingsklockan (klockan är nu 99.99) •Övriga frågor  Mer detaljerad checklista för lagledarmöte och vad tävlingsledaren bör tänka på innan och under tävlingarna, finns i häftet ”Lathundar för alpin tävlingsorganisation”. Häftet finns på SSF:s alpina hemsida under Tävlingar/För arrangörer.   Tävlingsledaren ska stå i ständig radiokontakt med tävlingsledningen under hela tävlingsdagen även före och efter tävlingen tills tävlingen är helt avslutad. Tävlingsledaren skall ansvara för att aktuella tävlingsregler finns tillgängliga.</vt:lpstr>
      <vt:lpstr> Banchef   •Banchefen ska se till att backen är preparerad för tävling. Arbetet börjar minsten månad                 INNAN tävlingen. •Banchefen ska ordna avspärrningar av startområdet och målområdet ocheventuellt hela   banan. •Banchefen ska ordna med flera ”banfunktionärer” (3–4 st i varje banpatrull) förunderhåll/preparering av banan, han bestämmer också när prepareringen skaske t ex efter var 10:e åkare. •Banchefen är ansvarig för att ordna med medhjälpare till bansättningen. •Reservkäpparnas platser skall utses av banchefen. •Se till att ett antal borrar ska finnas tillgängliga. •Banchefen ska se till att nödvändigt material finns tillgänglig åt bansättaren. •Säkerheten, miljön och material. </vt:lpstr>
      <vt:lpstr> Bansättaren   •Bansättaren utses av tävlingsledningen. •När banan är klar så ska han meddela tävlingsledaren antal portar i banan. •Bansättaren ska ha kännedom om reglerna för bansättning   (se Tävlingsregler Alpint § 613 – 618) •Bansättaren skall se till att sätta banan enligt alla säkerhetsaspekter. </vt:lpstr>
      <vt:lpstr> Portdomarchef  •Portdomarchefen utses av tävlingsledaren •Portdomarchefen ska se till att alla portdomare är på plats innan första start. •Portdomarchefen ska ha ett möte före start och informera portdomarna om följande: 1.Vilken/vilka portar respektive portdomare ansvarar för. 2.Var respektive portdomare ska stå 3.Förklara noggrant vad portvaktens uppgift är (regler mm) och hur portdomaren skall agera vid eventuell diskning. 4.När protokollen samlas in. 5.Att portdomarna stannar tills protesttiden gått ut.  •Portdomarchefen ska under tävlingen kontrollera och informera portdomarna •Efter varje åks slut ska portdomarchefen samla ihop startdomarens, måldomarens och portdomarnas protokoll och överlämna protokollen tillsekretariatet, och stämma av protokollen med sekretariatet •Portdomarchefen ska se till att all nödvändig utrustning finns och att den fungerar. Om något saknas eller är trasigt ska han meddela banchefen. •Varje portdomare ska vara utrustad med följande material:  1.Kratta eller spade  2.Portdomarprotokoll (mallar finns på SSF:s hemsida)  3.Pennor  4.Funktionärsbindlar/västar  •Portdomarchefen ska numrera alla portar, märk lämpligast ytterkäppen på varje port. 1.Ingen får lämna sin plats under tävlingens gång utan att meddelaportdomarchefen. 2.Diskutera med portdomarna om varför det är viktigt att de tar sin uppgift på allvar.</vt:lpstr>
      <vt:lpstr> Portdomare   •Portdomare utses av portdomarchefen •Portdomarens huvudsakliga uppgift är att vara domare. •Eventuell diskning skall dokumenteras i portdomarprotokoll/kort med nr pååkare, diskningsorsak och nr på port / portar som felas. Portdomare får endastmeddela diskvalifikation till tävlingsledningen. •Tävlande skall diskas, om hen inte har passerat portarna korrekt med bådaskidspetsarna och båda fötterna. Tävlande diskas inte, om denne förlorar sinskida i banan, utan att begå ett fel.  (Se Tävlingsregler Alpint § 635) Dvs alternativt om hen förlorat en skida, att skidans spets åker den till tänkta vägen •Tävlande får inte motta någon form av hjälp under loppet.  • På ev. fråga från tävlande under åket har portdomaren rätt att välja mellanendast två svar: "fortsätt" - då den tävlande passerat på rätt sätt - och"tillbaka" - då den tävlande passerat på felaktigt sätt och riskerardiskvalifikation. •Portdomaren skall vara placerad så denna har bra överblick över ”sina” portar,oftast kan en placering ovanför eller nedanför portarna vara bäst. Portdomarenfår inte skymma sikten för de tävlande. •Portdomaren skall hålla obehöriga borta, vänligen men bestämt. •Om en av de tävlande vill ha ett omåk så meddelar åkaren direkt tillportdomaren. •Portdomaren får under inga omständigheter lämna sin plats under pågåendetävling utan att ha varit i kontakt med portdomarchefen, för att ordna ersättare. •Portdomaren ska stå till juryns förfogande tills protesttiden gått ut. •Se också regler vid ett eventuellt fall, uråkning, saknad av port, föremål ivägen etc. </vt:lpstr>
      <vt:lpstr>     </vt:lpstr>
      <vt:lpstr> Tävlingsjury   Nationella/regionala/distriktstävlingar  Tävlingsjury består av 3 st personer som skall tillsättas före tävlingen.  Den ska bestå av följande: Se Tävlingsregler Alpint § 604.1   •Tävlingsledare •Banchef •Nationell TD (vid DH- och SG-tävlingar, utses av sanktionerande förbund). •3:e jurymedlem vid GS- och SL-tävlingar, presenteras vid lagledarmötet  (ej någon från arrangerande klubb).  Föreslå och fråga gärna någon INNAN 1: a lagledarmötet  Juryns befogenheter och uppgifter är bl a att: Se Tävlingsregler Alpint § 604.2  •Kontrollera arrangemanget att alla regler följs. •Besiktiga tävlingsbana och tävlingsområde i så god tid att ev. justeringar hinner vidtagas före angiven besiktningstid, ca en timme innan besiktning •Beslutande vid eventuella protester, ändringar av planering, mm. </vt:lpstr>
      <vt:lpstr> Starter med startuppropare   Starter utses av tävlingsledningen.  Före starten ska starten kontrollera följande:  •Att startgrinden sitter rätt och stadigt, 0,35-0,5 m över snön och avståndet mellan centrum på stolparna bör vara: 0,5-0,8 m •Att de startande kan stå still utan att komma åt grinden. •Att det är ett bra fäste för stavarna. •Att headset fungerar och startgrinden startar klockan •Att snö finns till startplatsen •Att han har aktuell startlista. •Att medhjälpare är på plats som kan organisera startordningen. •Att föråkare är på plats i tid före 1 a start. •Provköra hela tidtagningssystemet tillsammans med tidtagaransvarig och dataoperatören, innan besiktningen.  •Startkommando för SL ” Färdiga Gå!” (åkaren måste starta inom 10 sek efterGå) •Startkommando för GS, SG och DH ”10 sek……5, 4, 3, 2, 1, Gå!” (tävlandemåste starta mellan 5 sek före – 5 sek efter Gå.) </vt:lpstr>
      <vt:lpstr> Starter med startuppropare   Starter utses av tävlingsledningen.  Före starten ska starten kontrollera följande:  •Att startgrinden sitter rätt och stadigt, 0,35-0,5 m över snön och avståndet mellan centrum på stolparna bör vara: 0,5-0,8 m •Att de startande kan stå still utan att komma åt grinden. •Att det är ett bra fäste för stavarna. •Att headset fungerar och startgrinden startar klockan •Att snö finns till startplatsen •Att han har aktuell startlista. •Att medhjälpare är på plats som kan organisera startordningen. •Att föråkare är på plats i tid före 1 a start. •Provköra hela tidtagningssystemet tillsammans med tidtagaransvarig och dataoperatören, innan besiktningen.  •Startkommando för SL ” Färdiga Gå!” (åkaren måste starta inom 10 sek efterGå) •Startkommando för GS, SG och DH ”10 sek……5, 4, 3, 2, 1, Gå!” (tävlandemåste starta mellan 5 sek före – 5 sek efter Gå.) </vt:lpstr>
      <vt:lpstr> Sekretariat   Tävlingssekretariatet består av följande personer:  •Tävlingssekreterare •Dataoperatör / Tidtagningsansvarig •Speaker •Måldomare </vt:lpstr>
      <vt:lpstr> Tävlingssekreteraren   Tävlingsekreteraren med eventuella medhjälpare leder, organiserar och ansvarar för:  •Anmälningar och lottning, se Tävlingsregler Alpint § 107 och § 621 •Startlistor •Nummerlappar, se Tävlingsregler § 623 •Resultatservice, se Tävlingsregler Alpint § 637 •Vara med vid lagledarmötet •Går igenom portdomarprotokollet tillsammans med portdomaren vid varje åks slut.  </vt:lpstr>
      <vt:lpstr> Dataansvarig / operatör / Tidtagningsansvarig Dataansvarig samarbetar med och kan även vara tidtagningsansvarig.   Ansvarsområde dataansvarig.  Före tävling.   Testkörning av tidtagningssystemet sker ihop med tidtagnings ansvarig i god tid före tävling.  Kontroll startsignaler, mellantid, mål  Testa och öva så SSF timing är väl känt.  Se till att senaste versionen för SSF timing programvara och aktuell personfil är inladdad.  Ladda in anmälningar från Idrott Online. Kontrollera att inställningarna är dom rätta.  Lottar och tar fram startlistor, klubblistor för kopiering av tävlingssekreterare.  </vt:lpstr>
      <vt:lpstr>Dataansvarig / operatör / Tidtagningsansvarig Dataansvarig samarbetar med och kan även vara tidtagningsansvarig.  Under tävling.  Sköta dator under tävling med kringutrustning och ansvara att allt fungerar ihop med tidtagningsansvarig.  Se till att speaker får bra speakerunderlag. Helst separat speakerskärm.  Sköta kontakten med starter och ansvara att rätt nr får starttiden.  Ansvara för tidtagningen. Start, mål, brutna åkare.  Dra fram preliminära resultatlistor mellan grupperna och mellan 1 a och 2 a åket.  Ta back up.  Vara tävlingssekreterare behjälplig om manuell beräkning av tid behövs.  Gör eventuella diskningslistor ihop med tävlingssekreterare.  Efter tävling.  Ta fram preliminära resultatlistor.  Invänta eventuell diskningar och ta fram officiell resultatlista som anslås.16(24)   Ta fram punktpåslagsberäkning och anslå denna. Resultatrapportering till tidningar etc. skall genomföras i nära anslutning till tävling av dataansvarig.  Alla tävlingar. Resultatlistorna skall direkt efter tävling laddas upp i klubbens egen Idrott Online sida.</vt:lpstr>
      <vt:lpstr>Måldomare   Denna uppgift går att kombinera med handtidtagning (FIS tävlingar)  eller portdomare för sista porten.   Måldomaren ska göra följande:   •Kontrollera att den tävlande går i mål korrekt, den tävlande måste fullfölja tävlingen på minst en skida (se Tävlingsregler Alpin § 635.2) •Komplettera en eventuell diskvalifikation med förklaring (figur) •Att pricka av åkarna när dom passerat mållinjen.</vt:lpstr>
      <vt:lpstr>Speaker   Speakern ansvarar för resultatgivning till tävlande och publik. Ett jobb som kräver en vaken och  påpasslig person, som gärna får vara bra påläst om åkare och tävlingen/arrangemanget.  Använd gärna 2 speakers, låt gärna en aktiv få testa.  Speakern ska vara på plats i så god tid att pålysningar för funktionärer kan göras.  Bra musik som tilltalar åkarna bör finnas. Fråga de tävlande vad de vill ha för musik.  Före tävling ska minst följande pålysas:   •Hälsa alla åkare, ledare, funktionärer välkomna. •Nummerlappar kan hämtas (plats omtalas) •Meddela alla tider för tävlingen (besiktningstider, första föråkare, första start, lagledarmöte, 2: a åket, osv…). •Meddela väderprognos, temperatur vid start och mål •Ange tid när diskningsprotokoll anslås, vilka som ev. finns med i diskningsprotokollet. •Informera om sponsorer, möjlighet till förtäring mm. •Kalla till lagledarmöte. Närvara och rapportera viktiga saker. •Informera om vad som beslutades på lagledarmötet. •Ange tävlingskockans tid med jämna mellanrum. •Påminna funktionärerna när de ska vara på plats. •Påminna föråkarna om att vara på plats i rätt tid. •Påminna de tävlande om när det är dags för första start. •Påminna lagledarna att meddela strykningar till ansvarig.  Under tävling:  •Informera kontinuerligt tider/placeringar/ledare/vinnare.</vt:lpstr>
      <vt:lpstr>Sjukvård   Diskutera utifrån nedanstående punkter och detaljera funktionens arbetsuppgifter.  Gör en checklista som gruppchefen kan ha i sin ficka, gör en förteckning på vilket material som behövs för att gruppen ska fungera.  •Hur ska sjukvården organiseras och vem har det yttersta ansvaret för det som görs vid ett olycksfall? Gör en sjukvårdsplan som redovisas på lagledarmötet •Försök alltid att hitta en läkare som finns tillhands i backen. •I vilka fall kan det finnas krav på tävlings läkare? •Finns ordinarie skidpatrull i anläggningen? Och ska den i så fall anlitas? Finns det mycket annan åkning bör denna få fortsätta med sin ordinarie uppgift och särskild personal avdelas för tävlingen. •Gör en lista på var de olika materialen ska finnas. Denna lista kan sedananvändas som grund till en skiss på tävlingsområdet där sjukvårdsmaterial finns markerad. •Kontakta gärna sjukvården Hälsocentral/Sjukhus och informera att Ni hartävling.  Se Tävlingsregler Alpint § 603.15, Tilläggsregler, FIS ICR, Rekommendation Handlingsplan sjukvård  </vt:lpstr>
      <vt:lpstr>Tänkvärda tips  Hålla tider: Starttider skall alltid hållas och den oftast försenade prisutdelningen  bör kunna genomföras ca 15 min efter det att sista åkare gått i mål.  Lagledarmöte: mötet ska aldrig behöva ta mer än 15 minuter.  Förbered och ha svar på alla frågor enligt FIS blankett, svenska versionen ”Tidsprogram för lagledarmöte”. Se SSF:s hemsida för arrangörer. Följer man detta formulär så skall det inte vara svårt att hålla tiderna som planerat. Glöm inte att även informera om hur ni löst sjukvårdsfrågan samt även säkerheten. Kom ihåg att informera om var diskningarna anslås.  Nätning: kom ihåg att när ni sätter dubbla nät så måste avstånden mellannäten alltid vara mer än höjden av nätet för att det skall fungeratillfredsställande.  Sista åkare: skall alltid vara den som har sista startnumret så att funktionärerna vet att inga fler åkare kommer. Viktigt när inte alla hörhögtalaren.  Sponsorer/banderoller: ett bra ställe att sätta upp klubbens sponsorer är snett framför åt sidorna vid starten, många bilder tas där, även runt inhägnaden vid målet. Fråga t ex en farfar/morfar eller annan om dennekan snickra till en stadig ram lämplig att sätta upp sponsorbanderollerna på, så det ser snyggt och prydligt ut.  Målområde: inhägnaden längst ner runt målet där åkarna åker ut bör avsäkerhetsskäl vara dubbelt nätad. Om eventuellt en åkare faller in i nätet och publiken står nära kan lätt någon skadas.  Har man dubbla nät med 3-5 meters mellanrum undviker man detta. Besiktning av banan skall alltid ske även genom mål- och målområde. Även målområdet måste vara välpreparerat</vt:lpstr>
      <vt:lpstr>Pressansvarig   ”Vi måste slåss för varje spaltmillimeter vi kan få i tidningarna, för varje sekund vi kan få i lokal- eller riksradio/TV. Om vi ser oss som ”säljare” av den alpina sporten är det lätt att omvandla varje utrymme i media till annonspriser”  •Utse en pressansvarig  I all information skall aktuella telefonnummer till honom eller henne finnas med.  Ta fram statistik om klubben och berätta gärna om verksamheten, se till att vara välunderrättad om hela verksamheten.</vt:lpstr>
      <vt:lpstr>Uppskjutande, avbrytande, förflyttning eller inställande av tävling   I samband med att man söker en tävling bör man också ta ställning till hur man bör förfara vid eventuell snöbrist eller liknande.   •Kontakt med AK i distriktet, samordning bör alltid ske med AK •Vid beslut om reservort, ta reda på vilka tjänster reservorten kan ställa upp med. Kan vi eventuellt dela arrangemanget? •Om man flyttar tävlingen och tar med sig alla funktionärer, åk gärna dit någon dag innan för att kontrollera att allt är i ordning på tävlingsplatsen. •Om tävlingen blir inställd är arrangören skyldig att informera de åkare som anmält sig samt SSF.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 ska vi har tävling!</dc:title>
  <dc:creator>Niklas Ericsson</dc:creator>
  <cp:lastModifiedBy>Karin Sundberg</cp:lastModifiedBy>
  <cp:revision>16</cp:revision>
  <dcterms:created xsi:type="dcterms:W3CDTF">2020-01-07T19:38:53Z</dcterms:created>
  <dcterms:modified xsi:type="dcterms:W3CDTF">2020-01-27T14:18:10Z</dcterms:modified>
</cp:coreProperties>
</file>